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336" r:id="rId3"/>
    <p:sldId id="344" r:id="rId4"/>
    <p:sldId id="339" r:id="rId5"/>
    <p:sldId id="343" r:id="rId6"/>
    <p:sldId id="264" r:id="rId7"/>
  </p:sldIdLst>
  <p:sldSz cx="9144000" cy="5143500" type="screen16x9"/>
  <p:notesSz cx="5143500" cy="9144000"/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6CC"/>
    <a:srgbClr val="03706D"/>
    <a:srgbClr val="FC8F92"/>
    <a:srgbClr val="04A8A4"/>
    <a:srgbClr val="D9D9D9"/>
    <a:srgbClr val="4584D3"/>
    <a:srgbClr val="FEFBF2"/>
    <a:srgbClr val="05E0DB"/>
    <a:srgbClr val="C6E7FC"/>
    <a:srgbClr val="31B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08" autoAdjust="0"/>
    <p:restoredTop sz="94476" autoAdjust="0"/>
  </p:normalViewPr>
  <p:slideViewPr>
    <p:cSldViewPr>
      <p:cViewPr varScale="1">
        <p:scale>
          <a:sx n="140" d="100"/>
          <a:sy n="140" d="100"/>
        </p:scale>
        <p:origin x="12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/>
        </p:spPr>
        <p:txBody>
          <a:bodyPr/>
          <a:lstStyle>
            <a:lvl1pPr algn="l">
              <a:defRPr sz="1200">
                <a:latin typeface="Arial" charset="0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9518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Заметки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210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725" y="742950"/>
            <a:ext cx="6604000" cy="37147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37854" y="9408981"/>
            <a:ext cx="2936028" cy="495300"/>
          </a:xfrm>
          <a:prstGeom prst="rect">
            <a:avLst/>
          </a:prstGeom>
        </p:spPr>
        <p:txBody>
          <a:bodyPr/>
          <a:lstStyle/>
          <a:p>
            <a:fld id="{6B3D481A-93A6-4BDE-979B-FDCF4E87A1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603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Заметки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344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 cstate="print"/>
          <a:srcRect l="63333" t="3895" b="51705"/>
          <a:stretch/>
        </p:blipFill>
        <p:spPr bwMode="auto">
          <a:xfrm>
            <a:off x="5791200" y="0"/>
            <a:ext cx="3352800" cy="2283718"/>
          </a:xfrm>
          <a:prstGeom prst="rect">
            <a:avLst/>
          </a:prstGeom>
          <a:noFill/>
        </p:spPr>
      </p:pic>
      <p:pic>
        <p:nvPicPr>
          <p:cNvPr id="7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 cstate="print"/>
          <a:srcRect r="36666"/>
          <a:stretch/>
        </p:blipFill>
        <p:spPr bwMode="auto">
          <a:xfrm>
            <a:off x="0" y="-3036"/>
            <a:ext cx="57912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932040" y="2427734"/>
            <a:ext cx="4104456" cy="136815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405616" y="3867894"/>
            <a:ext cx="3168351" cy="36120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7DC54E0-FFBA-4395-9C7B-2B3650AB12F8}" type="datetime1">
              <a:rPr lang="ru-RU"/>
              <a:pPr>
                <a:defRPr/>
              </a:pPr>
              <a:t>23.01.2023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CA762F-A9F5-4407-AFC4-11D3F21C1EC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9EFBCE-238B-40D1-8640-E8B807291BA6}" type="datetime1">
              <a:rPr lang="ru-RU"/>
              <a:pPr>
                <a:defRPr/>
              </a:pPr>
              <a:t>23.01.2023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CA762F-A9F5-4407-AFC4-11D3F21C1EC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05979"/>
            <a:ext cx="2057400" cy="4388644"/>
          </a:xfrm>
        </p:spPr>
        <p:txBody>
          <a:bodyPr vert="eaVert"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05979"/>
            <a:ext cx="6019800" cy="4388644"/>
          </a:xfrm>
        </p:spPr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34FA536-53AD-41FF-9601-987595A77F9D}" type="datetime1">
              <a:rPr lang="ru-RU"/>
              <a:pPr>
                <a:defRPr/>
              </a:pPr>
              <a:t>23.01.2023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CA762F-A9F5-4407-AFC4-11D3F21C1EC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F229FF-42FF-4D95-9312-78D1FACAAA95}" type="datetime1">
              <a:rPr lang="ru-RU"/>
              <a:pPr>
                <a:defRPr/>
              </a:pPr>
              <a:t>23.01.2023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CA762F-A9F5-4407-AFC4-11D3F21C1EC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 cstate="print"/>
          <a:stretch/>
        </p:blipFill>
        <p:spPr bwMode="auto">
          <a:xfrm>
            <a:off x="0" y="1587"/>
            <a:ext cx="9142413" cy="51419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698613" y="1733410"/>
            <a:ext cx="3744416" cy="576064"/>
          </a:xfrm>
        </p:spPr>
        <p:txBody>
          <a:bodyPr anchor="ctr" anchorCtr="0"/>
          <a:lstStyle>
            <a:lvl1pPr algn="ctr">
              <a:defRPr sz="2000" b="1" cap="all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EC436E-CE3C-4682-B005-F0BCEC66B693}" type="datetime1">
              <a:rPr lang="ru-RU"/>
              <a:pPr>
                <a:defRPr/>
              </a:pPr>
              <a:t>23.01.2023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CA762F-A9F5-4407-AFC4-11D3F21C1EC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5CC08DB-BE5E-4F01-912C-E31F4046E087}" type="datetime1">
              <a:rPr lang="ru-RU"/>
              <a:pPr>
                <a:defRPr/>
              </a:pPr>
              <a:t>23.01.2023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CA762F-A9F5-4407-AFC4-11D3F21C1EC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51C0B94-5544-4844-8C8A-710690D8EE6C}" type="datetime1">
              <a:rPr lang="ru-RU"/>
              <a:pPr>
                <a:defRPr/>
              </a:pPr>
              <a:t>23.01.2023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CA762F-A9F5-4407-AFC4-11D3F21C1EC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FDC0E7-C5B6-4136-B34E-4A93D4B7E224}" type="datetime1">
              <a:rPr lang="ru-RU"/>
              <a:pPr>
                <a:defRPr/>
              </a:pPr>
              <a:t>23.01.2023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CA762F-A9F5-4407-AFC4-11D3F21C1EC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337FE10-18BF-44D3-8254-DBF2B09711F7}" type="datetime1">
              <a:rPr lang="ru-RU"/>
              <a:pPr>
                <a:defRPr/>
              </a:pPr>
              <a:t>23.01.2023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CA762F-A9F5-4407-AFC4-11D3F21C1EC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C55A5F9-CAB9-4179-A1BE-5741CAD966C8}" type="datetime1">
              <a:rPr lang="ru-RU"/>
              <a:pPr>
                <a:defRPr/>
              </a:pPr>
              <a:t>23.01.2023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CA762F-A9F5-4407-AFC4-11D3F21C1EC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CB8D342-4F0B-479A-AEA8-1AEA545CB322}" type="datetime1">
              <a:rPr lang="ru-RU"/>
              <a:pPr>
                <a:defRPr/>
              </a:pPr>
              <a:t>23.01.2023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CA762F-A9F5-4407-AFC4-11D3F21C1EC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3" cstate="print"/>
          <a:stretch/>
        </p:blipFill>
        <p:spPr bwMode="auto">
          <a:xfrm>
            <a:off x="0" y="0"/>
            <a:ext cx="9142413" cy="12176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04724" y="205979"/>
            <a:ext cx="44644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4FA87F-BE34-43DE-9048-C116CDDB895A}" type="datetime1">
              <a:rPr lang="ru-RU"/>
              <a:pPr>
                <a:defRPr/>
              </a:pPr>
              <a:t>23.01.2023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CA762F-A9F5-4407-AFC4-11D3F21C1EC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>
        <a:spcBef>
          <a:spcPts val="0"/>
        </a:spcBef>
        <a:buNone/>
        <a:defRPr sz="2000" b="1">
          <a:solidFill>
            <a:schemeClr val="tx1"/>
          </a:solidFill>
          <a:latin typeface="+mj-lt"/>
          <a:ea typeface="+mj-ea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damu.kz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://business.gov.k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 bwMode="auto">
          <a:xfrm>
            <a:off x="5148064" y="2931790"/>
            <a:ext cx="3888432" cy="1152128"/>
          </a:xfrm>
        </p:spPr>
        <p:txBody>
          <a:bodyPr lIns="72000" rIns="72000">
            <a:noAutofit/>
          </a:bodyPr>
          <a:lstStyle/>
          <a:p>
            <a:pPr algn="ctr">
              <a:defRPr/>
            </a:pPr>
            <a:r>
              <a:rPr lang="ru-RU" sz="3200" dirty="0" smtClean="0"/>
              <a:t>Гарантирование-</a:t>
            </a:r>
            <a:br>
              <a:rPr lang="ru-RU" sz="3200" dirty="0" smtClean="0"/>
            </a:br>
            <a:r>
              <a:rPr lang="ru-RU" altLang="ru-RU" sz="2000" dirty="0" smtClean="0"/>
              <a:t>проектов </a:t>
            </a:r>
            <a:r>
              <a:rPr lang="ru-RU" sz="2000" dirty="0"/>
              <a:t>в области </a:t>
            </a:r>
            <a:r>
              <a:rPr lang="ru-RU" sz="2000" dirty="0" err="1" smtClean="0"/>
              <a:t>энергоэффективности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 bwMode="auto">
          <a:xfrm>
            <a:off x="5580112" y="4443958"/>
            <a:ext cx="3168351" cy="361206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sz="1100" b="0" dirty="0" smtClean="0"/>
              <a:t>2023 год</a:t>
            </a:r>
            <a:endParaRPr sz="11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64"/>
          <p:cNvSpPr/>
          <p:nvPr/>
        </p:nvSpPr>
        <p:spPr>
          <a:xfrm>
            <a:off x="323528" y="1044622"/>
            <a:ext cx="8136904" cy="964004"/>
          </a:xfrm>
          <a:prstGeom prst="snip2DiagRect">
            <a:avLst/>
          </a:prstGeom>
          <a:gradFill>
            <a:gsLst>
              <a:gs pos="9275">
                <a:schemeClr val="bg2">
                  <a:lumMod val="9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chemeClr val="tx2"/>
                </a:solidFill>
                <a:latin typeface="Arial Black" panose="020B0A04020102020204" pitchFamily="34" charset="0"/>
                <a:ea typeface="ＭＳ Ｐゴシック" pitchFamily="34" charset="-128"/>
              </a:rPr>
              <a:t>Цель </a:t>
            </a:r>
            <a:r>
              <a:rPr lang="ru-RU" sz="1200" dirty="0" smtClean="0">
                <a:solidFill>
                  <a:schemeClr val="tx2"/>
                </a:solidFill>
                <a:latin typeface="Arial Black" panose="020B0A04020102020204" pitchFamily="34" charset="0"/>
                <a:ea typeface="ＭＳ Ｐゴシック" pitchFamily="34" charset="-128"/>
              </a:rPr>
              <a:t>проекта: 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tx2"/>
                </a:solidFill>
              </a:rPr>
              <a:t>Продвижение </a:t>
            </a:r>
            <a:r>
              <a:rPr lang="ru-RU" sz="1200" dirty="0" err="1">
                <a:solidFill>
                  <a:schemeClr val="tx2"/>
                </a:solidFill>
              </a:rPr>
              <a:t>энергоэффективности</a:t>
            </a:r>
            <a:r>
              <a:rPr lang="ru-RU" sz="1200" dirty="0">
                <a:solidFill>
                  <a:schemeClr val="tx2"/>
                </a:solidFill>
              </a:rPr>
              <a:t> зданий, инфраструктуры и других объектов в Казахстане путем привлечения инвестиций от частных инвесторов, банков и международных финансовых институтов</a:t>
            </a:r>
            <a:endParaRPr lang="en-US" sz="1200" dirty="0">
              <a:solidFill>
                <a:schemeClr val="tx2"/>
              </a:solidFill>
              <a:latin typeface="Segoe Condensed" panose="020B0606040200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8264" y="4736628"/>
            <a:ext cx="2133600" cy="273844"/>
          </a:xfrm>
          <a:noFill/>
        </p:spPr>
        <p:txBody>
          <a:bodyPr/>
          <a:lstStyle/>
          <a:p>
            <a:fld id="{48CA762F-A9F5-4407-AFC4-11D3F21C1EC6}" type="slidenum">
              <a:rPr lang="ru-RU" smtClean="0"/>
              <a:t>2</a:t>
            </a:fld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99592" y="105467"/>
            <a:ext cx="4680520" cy="594075"/>
          </a:xfrm>
        </p:spPr>
        <p:txBody>
          <a:bodyPr/>
          <a:lstStyle/>
          <a:p>
            <a:r>
              <a:rPr lang="ru-RU" sz="1600" dirty="0" smtClean="0">
                <a:solidFill>
                  <a:schemeClr val="tx2"/>
                </a:solidFill>
                <a:latin typeface="Arial Black" panose="020B0A04020102020204" pitchFamily="34" charset="0"/>
                <a:ea typeface="ＭＳ Ｐゴシック" pitchFamily="34" charset="-128"/>
              </a:rPr>
              <a:t>Вступление</a:t>
            </a:r>
            <a:endParaRPr lang="ru-RU" sz="1600" dirty="0">
              <a:solidFill>
                <a:schemeClr val="tx2"/>
              </a:solidFill>
              <a:latin typeface="Arial Black" panose="020B0A04020102020204" pitchFamily="34" charset="0"/>
              <a:ea typeface="ＭＳ Ｐゴシック" pitchFamily="34" charset="-128"/>
            </a:endParaRPr>
          </a:p>
        </p:txBody>
      </p:sp>
      <p:sp>
        <p:nvSpPr>
          <p:cNvPr id="11" name="Parallelogram 64"/>
          <p:cNvSpPr/>
          <p:nvPr/>
        </p:nvSpPr>
        <p:spPr>
          <a:xfrm>
            <a:off x="323528" y="2263641"/>
            <a:ext cx="8136904" cy="1372964"/>
          </a:xfrm>
          <a:prstGeom prst="snip2DiagRect">
            <a:avLst/>
          </a:prstGeom>
          <a:gradFill>
            <a:gsLst>
              <a:gs pos="9275">
                <a:schemeClr val="bg2">
                  <a:lumMod val="9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 smtClean="0">
                <a:solidFill>
                  <a:schemeClr val="tx2"/>
                </a:solidFill>
                <a:latin typeface="Arial Black" panose="020B0A04020102020204" pitchFamily="34" charset="0"/>
                <a:ea typeface="ＭＳ Ｐゴシック" pitchFamily="34" charset="-128"/>
              </a:rPr>
              <a:t>Участники проекта:</a:t>
            </a:r>
            <a:endParaRPr lang="ru-RU" sz="1200" b="1" dirty="0" smtClean="0">
              <a:solidFill>
                <a:schemeClr val="tx2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2"/>
                </a:solidFill>
              </a:rPr>
              <a:t>Программа Развития Организации Объединенных Наций в Казахстане 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2"/>
                </a:solidFill>
              </a:rPr>
              <a:t>Министерство индустрии и инфраструктурного развития </a:t>
            </a:r>
            <a:r>
              <a:rPr lang="ru-RU" sz="1200" dirty="0" smtClean="0">
                <a:solidFill>
                  <a:schemeClr val="tx2"/>
                </a:solidFill>
              </a:rPr>
              <a:t>РК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2"/>
                </a:solidFill>
              </a:rPr>
              <a:t>Независимые организации (лица </a:t>
            </a:r>
            <a:r>
              <a:rPr lang="ru-RU" sz="1200" dirty="0" smtClean="0">
                <a:solidFill>
                  <a:schemeClr val="tx2"/>
                </a:solidFill>
              </a:rPr>
              <a:t>на </a:t>
            </a:r>
            <a:r>
              <a:rPr lang="ru-RU" sz="1200" dirty="0">
                <a:solidFill>
                  <a:schemeClr val="tx2"/>
                </a:solidFill>
              </a:rPr>
              <a:t>стадии утверждения)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tx2"/>
                </a:solidFill>
              </a:rPr>
              <a:t>Банк второго уровня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tx2"/>
                </a:solidFill>
              </a:rPr>
              <a:t>АО «Фонд развития предпринимательства «Даму </a:t>
            </a:r>
            <a:endParaRPr lang="ru-RU" sz="1200" dirty="0">
              <a:solidFill>
                <a:schemeClr val="tx2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2"/>
                </a:solidFill>
              </a:rPr>
              <a:t>Субъект малого и среднего предпринимательства 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6" name="Parallelogram 64"/>
          <p:cNvSpPr/>
          <p:nvPr/>
        </p:nvSpPr>
        <p:spPr>
          <a:xfrm>
            <a:off x="323528" y="3909546"/>
            <a:ext cx="8136904" cy="964004"/>
          </a:xfrm>
          <a:prstGeom prst="snip2DiagRect">
            <a:avLst/>
          </a:prstGeom>
          <a:gradFill>
            <a:gsLst>
              <a:gs pos="9275">
                <a:schemeClr val="bg2">
                  <a:lumMod val="9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 smtClean="0">
                <a:solidFill>
                  <a:schemeClr val="tx2"/>
                </a:solidFill>
                <a:latin typeface="Arial Black" panose="020B0A04020102020204" pitchFamily="34" charset="0"/>
                <a:ea typeface="ＭＳ Ｐゴシック" pitchFamily="34" charset="-128"/>
              </a:rPr>
              <a:t>Суть проекта: 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tx2"/>
                </a:solidFill>
              </a:rPr>
              <a:t>Предоставление поддержки в виде гарантирования кредитов субъектов малого и среднего предпринимательства, планирующих реализовать проекты </a:t>
            </a:r>
            <a:r>
              <a:rPr lang="ru-RU" sz="1200" dirty="0">
                <a:solidFill>
                  <a:schemeClr val="tx2"/>
                </a:solidFill>
              </a:rPr>
              <a:t>в области </a:t>
            </a:r>
            <a:r>
              <a:rPr lang="ru-RU" sz="1200" dirty="0" err="1">
                <a:solidFill>
                  <a:schemeClr val="tx2"/>
                </a:solidFill>
              </a:rPr>
              <a:t>энергоэффективности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2" y="37781"/>
            <a:ext cx="4763754" cy="590871"/>
          </a:xfrm>
        </p:spPr>
        <p:txBody>
          <a:bodyPr/>
          <a:lstStyle/>
          <a:p>
            <a:r>
              <a:rPr lang="ru-RU" kern="1200" dirty="0" smtClean="0">
                <a:cs typeface="+mj-cs"/>
              </a:rPr>
              <a:t>Условия </a:t>
            </a:r>
            <a:r>
              <a:rPr lang="ru-RU" kern="1200" dirty="0">
                <a:cs typeface="+mj-cs"/>
              </a:rPr>
              <a:t>предоставления гарантии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3</a:t>
            </a:fld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103561" y="888154"/>
            <a:ext cx="870193" cy="78536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569992" y="858238"/>
            <a:ext cx="864096" cy="809417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36708" y="3083327"/>
            <a:ext cx="910853" cy="81938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2870917" y="3139549"/>
            <a:ext cx="929775" cy="83179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44395" y="1780182"/>
            <a:ext cx="219573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 МСБ в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сфере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энергоэффективности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Segoe Condensed" panose="020B0606040200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1" name="Shape 927"/>
          <p:cNvGrpSpPr/>
          <p:nvPr/>
        </p:nvGrpSpPr>
        <p:grpSpPr>
          <a:xfrm>
            <a:off x="4230730" y="1045597"/>
            <a:ext cx="587597" cy="435927"/>
            <a:chOff x="2599825" y="3689700"/>
            <a:chExt cx="429850" cy="360275"/>
          </a:xfrm>
        </p:grpSpPr>
        <p:sp>
          <p:nvSpPr>
            <p:cNvPr id="62" name="Shape 92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929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0" name="Овал 69"/>
          <p:cNvSpPr/>
          <p:nvPr/>
        </p:nvSpPr>
        <p:spPr>
          <a:xfrm>
            <a:off x="5232852" y="3148420"/>
            <a:ext cx="870193" cy="74922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98" name="Group 79"/>
          <p:cNvGrpSpPr/>
          <p:nvPr/>
        </p:nvGrpSpPr>
        <p:grpSpPr>
          <a:xfrm flipH="1">
            <a:off x="5354295" y="3188927"/>
            <a:ext cx="585890" cy="614129"/>
            <a:chOff x="-3984839" y="2307869"/>
            <a:chExt cx="506413" cy="500215"/>
          </a:xfrm>
          <a:solidFill>
            <a:schemeClr val="tx2">
              <a:lumMod val="75000"/>
            </a:schemeClr>
          </a:solidFill>
        </p:grpSpPr>
        <p:grpSp>
          <p:nvGrpSpPr>
            <p:cNvPr id="99" name="Group 80"/>
            <p:cNvGrpSpPr/>
            <p:nvPr/>
          </p:nvGrpSpPr>
          <p:grpSpPr>
            <a:xfrm>
              <a:off x="-3984839" y="2515983"/>
              <a:ext cx="506413" cy="292101"/>
              <a:chOff x="4676776" y="4564063"/>
              <a:chExt cx="506413" cy="292101"/>
            </a:xfrm>
            <a:grpFill/>
          </p:grpSpPr>
          <p:sp>
            <p:nvSpPr>
              <p:cNvPr id="114" name="Freeform 132"/>
              <p:cNvSpPr/>
              <p:nvPr/>
            </p:nvSpPr>
            <p:spPr bwMode="auto">
              <a:xfrm>
                <a:off x="5060951" y="4645026"/>
                <a:ext cx="122238" cy="50800"/>
              </a:xfrm>
              <a:custGeom>
                <a:avLst/>
                <a:gdLst>
                  <a:gd name="T0" fmla="*/ 0 w 77"/>
                  <a:gd name="T1" fmla="*/ 32 h 32"/>
                  <a:gd name="T2" fmla="*/ 77 w 77"/>
                  <a:gd name="T3" fmla="*/ 14 h 32"/>
                  <a:gd name="T4" fmla="*/ 77 w 77"/>
                  <a:gd name="T5" fmla="*/ 5 h 32"/>
                  <a:gd name="T6" fmla="*/ 77 w 77"/>
                  <a:gd name="T7" fmla="*/ 0 h 32"/>
                  <a:gd name="T8" fmla="*/ 0 w 77"/>
                  <a:gd name="T9" fmla="*/ 18 h 32"/>
                  <a:gd name="T10" fmla="*/ 0 w 77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32">
                    <a:moveTo>
                      <a:pt x="0" y="32"/>
                    </a:moveTo>
                    <a:lnTo>
                      <a:pt x="77" y="14"/>
                    </a:lnTo>
                    <a:lnTo>
                      <a:pt x="77" y="5"/>
                    </a:lnTo>
                    <a:lnTo>
                      <a:pt x="77" y="0"/>
                    </a:lnTo>
                    <a:lnTo>
                      <a:pt x="0" y="18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000000"/>
                  </a:solidFill>
                  <a:latin typeface="Gotham Pro" panose="02000503040000020004" pitchFamily="2" charset="0"/>
                  <a:ea typeface="MS PGothic" panose="020B0600070205080204" charset="-128"/>
                  <a:cs typeface="Gotham Pro" panose="02000503040000020004" pitchFamily="2" charset="0"/>
                </a:endParaRPr>
              </a:p>
            </p:txBody>
          </p:sp>
          <p:sp>
            <p:nvSpPr>
              <p:cNvPr id="115" name="Freeform 133"/>
              <p:cNvSpPr/>
              <p:nvPr/>
            </p:nvSpPr>
            <p:spPr bwMode="auto">
              <a:xfrm>
                <a:off x="4676776" y="4665663"/>
                <a:ext cx="250825" cy="90488"/>
              </a:xfrm>
              <a:custGeom>
                <a:avLst/>
                <a:gdLst>
                  <a:gd name="T0" fmla="*/ 158 w 158"/>
                  <a:gd name="T1" fmla="*/ 39 h 57"/>
                  <a:gd name="T2" fmla="*/ 158 w 158"/>
                  <a:gd name="T3" fmla="*/ 25 h 57"/>
                  <a:gd name="T4" fmla="*/ 83 w 158"/>
                  <a:gd name="T5" fmla="*/ 43 h 57"/>
                  <a:gd name="T6" fmla="*/ 80 w 158"/>
                  <a:gd name="T7" fmla="*/ 44 h 57"/>
                  <a:gd name="T8" fmla="*/ 78 w 158"/>
                  <a:gd name="T9" fmla="*/ 42 h 57"/>
                  <a:gd name="T10" fmla="*/ 0 w 158"/>
                  <a:gd name="T11" fmla="*/ 0 h 57"/>
                  <a:gd name="T12" fmla="*/ 0 w 158"/>
                  <a:gd name="T13" fmla="*/ 1 h 57"/>
                  <a:gd name="T14" fmla="*/ 0 w 158"/>
                  <a:gd name="T15" fmla="*/ 13 h 57"/>
                  <a:gd name="T16" fmla="*/ 81 w 158"/>
                  <a:gd name="T17" fmla="*/ 57 h 57"/>
                  <a:gd name="T18" fmla="*/ 158 w 158"/>
                  <a:gd name="T19" fmla="*/ 3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57">
                    <a:moveTo>
                      <a:pt x="158" y="39"/>
                    </a:moveTo>
                    <a:lnTo>
                      <a:pt x="158" y="25"/>
                    </a:lnTo>
                    <a:lnTo>
                      <a:pt x="83" y="43"/>
                    </a:lnTo>
                    <a:lnTo>
                      <a:pt x="80" y="44"/>
                    </a:lnTo>
                    <a:lnTo>
                      <a:pt x="78" y="4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81" y="57"/>
                    </a:lnTo>
                    <a:lnTo>
                      <a:pt x="158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000000"/>
                  </a:solidFill>
                  <a:latin typeface="Gotham Pro" panose="02000503040000020004" pitchFamily="2" charset="0"/>
                  <a:ea typeface="MS PGothic" panose="020B0600070205080204" charset="-128"/>
                  <a:cs typeface="Gotham Pro" panose="02000503040000020004" pitchFamily="2" charset="0"/>
                </a:endParaRPr>
              </a:p>
            </p:txBody>
          </p:sp>
          <p:sp>
            <p:nvSpPr>
              <p:cNvPr id="116" name="Freeform 134"/>
              <p:cNvSpPr/>
              <p:nvPr/>
            </p:nvSpPr>
            <p:spPr bwMode="auto">
              <a:xfrm>
                <a:off x="5060951" y="4676776"/>
                <a:ext cx="122238" cy="50800"/>
              </a:xfrm>
              <a:custGeom>
                <a:avLst/>
                <a:gdLst>
                  <a:gd name="T0" fmla="*/ 0 w 77"/>
                  <a:gd name="T1" fmla="*/ 32 h 32"/>
                  <a:gd name="T2" fmla="*/ 77 w 77"/>
                  <a:gd name="T3" fmla="*/ 14 h 32"/>
                  <a:gd name="T4" fmla="*/ 77 w 77"/>
                  <a:gd name="T5" fmla="*/ 5 h 32"/>
                  <a:gd name="T6" fmla="*/ 77 w 77"/>
                  <a:gd name="T7" fmla="*/ 0 h 32"/>
                  <a:gd name="T8" fmla="*/ 0 w 77"/>
                  <a:gd name="T9" fmla="*/ 18 h 32"/>
                  <a:gd name="T10" fmla="*/ 0 w 77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32">
                    <a:moveTo>
                      <a:pt x="0" y="32"/>
                    </a:moveTo>
                    <a:lnTo>
                      <a:pt x="77" y="14"/>
                    </a:lnTo>
                    <a:lnTo>
                      <a:pt x="77" y="5"/>
                    </a:lnTo>
                    <a:lnTo>
                      <a:pt x="77" y="0"/>
                    </a:lnTo>
                    <a:lnTo>
                      <a:pt x="0" y="18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000000"/>
                  </a:solidFill>
                  <a:latin typeface="Gotham Pro" panose="02000503040000020004" pitchFamily="2" charset="0"/>
                  <a:ea typeface="MS PGothic" panose="020B0600070205080204" charset="-128"/>
                  <a:cs typeface="Gotham Pro" panose="02000503040000020004" pitchFamily="2" charset="0"/>
                </a:endParaRPr>
              </a:p>
            </p:txBody>
          </p:sp>
          <p:sp>
            <p:nvSpPr>
              <p:cNvPr id="117" name="Freeform 135"/>
              <p:cNvSpPr/>
              <p:nvPr/>
            </p:nvSpPr>
            <p:spPr bwMode="auto">
              <a:xfrm>
                <a:off x="4676776" y="4697413"/>
                <a:ext cx="250825" cy="90488"/>
              </a:xfrm>
              <a:custGeom>
                <a:avLst/>
                <a:gdLst>
                  <a:gd name="T0" fmla="*/ 158 w 158"/>
                  <a:gd name="T1" fmla="*/ 39 h 57"/>
                  <a:gd name="T2" fmla="*/ 158 w 158"/>
                  <a:gd name="T3" fmla="*/ 25 h 57"/>
                  <a:gd name="T4" fmla="*/ 83 w 158"/>
                  <a:gd name="T5" fmla="*/ 43 h 57"/>
                  <a:gd name="T6" fmla="*/ 80 w 158"/>
                  <a:gd name="T7" fmla="*/ 44 h 57"/>
                  <a:gd name="T8" fmla="*/ 78 w 158"/>
                  <a:gd name="T9" fmla="*/ 42 h 57"/>
                  <a:gd name="T10" fmla="*/ 0 w 158"/>
                  <a:gd name="T11" fmla="*/ 0 h 57"/>
                  <a:gd name="T12" fmla="*/ 0 w 158"/>
                  <a:gd name="T13" fmla="*/ 1 h 57"/>
                  <a:gd name="T14" fmla="*/ 0 w 158"/>
                  <a:gd name="T15" fmla="*/ 14 h 57"/>
                  <a:gd name="T16" fmla="*/ 81 w 158"/>
                  <a:gd name="T17" fmla="*/ 57 h 57"/>
                  <a:gd name="T18" fmla="*/ 158 w 158"/>
                  <a:gd name="T19" fmla="*/ 3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57">
                    <a:moveTo>
                      <a:pt x="158" y="39"/>
                    </a:moveTo>
                    <a:lnTo>
                      <a:pt x="158" y="25"/>
                    </a:lnTo>
                    <a:lnTo>
                      <a:pt x="83" y="43"/>
                    </a:lnTo>
                    <a:lnTo>
                      <a:pt x="80" y="44"/>
                    </a:lnTo>
                    <a:lnTo>
                      <a:pt x="78" y="4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4"/>
                    </a:lnTo>
                    <a:lnTo>
                      <a:pt x="81" y="57"/>
                    </a:lnTo>
                    <a:lnTo>
                      <a:pt x="158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000000"/>
                  </a:solidFill>
                  <a:latin typeface="Gotham Pro" panose="02000503040000020004" pitchFamily="2" charset="0"/>
                  <a:ea typeface="MS PGothic" panose="020B0600070205080204" charset="-128"/>
                  <a:cs typeface="Gotham Pro" panose="02000503040000020004" pitchFamily="2" charset="0"/>
                </a:endParaRPr>
              </a:p>
            </p:txBody>
          </p:sp>
          <p:sp>
            <p:nvSpPr>
              <p:cNvPr id="118" name="Freeform 136"/>
              <p:cNvSpPr/>
              <p:nvPr/>
            </p:nvSpPr>
            <p:spPr bwMode="auto">
              <a:xfrm>
                <a:off x="5060951" y="4710113"/>
                <a:ext cx="122238" cy="50800"/>
              </a:xfrm>
              <a:custGeom>
                <a:avLst/>
                <a:gdLst>
                  <a:gd name="T0" fmla="*/ 0 w 77"/>
                  <a:gd name="T1" fmla="*/ 32 h 32"/>
                  <a:gd name="T2" fmla="*/ 77 w 77"/>
                  <a:gd name="T3" fmla="*/ 14 h 32"/>
                  <a:gd name="T4" fmla="*/ 77 w 77"/>
                  <a:gd name="T5" fmla="*/ 5 h 32"/>
                  <a:gd name="T6" fmla="*/ 77 w 77"/>
                  <a:gd name="T7" fmla="*/ 0 h 32"/>
                  <a:gd name="T8" fmla="*/ 0 w 77"/>
                  <a:gd name="T9" fmla="*/ 18 h 32"/>
                  <a:gd name="T10" fmla="*/ 0 w 77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32">
                    <a:moveTo>
                      <a:pt x="0" y="32"/>
                    </a:moveTo>
                    <a:lnTo>
                      <a:pt x="77" y="14"/>
                    </a:lnTo>
                    <a:lnTo>
                      <a:pt x="77" y="5"/>
                    </a:lnTo>
                    <a:lnTo>
                      <a:pt x="77" y="0"/>
                    </a:lnTo>
                    <a:lnTo>
                      <a:pt x="0" y="18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000000"/>
                  </a:solidFill>
                  <a:latin typeface="Gotham Pro" panose="02000503040000020004" pitchFamily="2" charset="0"/>
                  <a:ea typeface="MS PGothic" panose="020B0600070205080204" charset="-128"/>
                  <a:cs typeface="Gotham Pro" panose="02000503040000020004" pitchFamily="2" charset="0"/>
                </a:endParaRPr>
              </a:p>
            </p:txBody>
          </p:sp>
          <p:sp>
            <p:nvSpPr>
              <p:cNvPr id="119" name="Freeform 137"/>
              <p:cNvSpPr/>
              <p:nvPr/>
            </p:nvSpPr>
            <p:spPr bwMode="auto">
              <a:xfrm>
                <a:off x="4676776" y="4732338"/>
                <a:ext cx="250825" cy="90488"/>
              </a:xfrm>
              <a:custGeom>
                <a:avLst/>
                <a:gdLst>
                  <a:gd name="T0" fmla="*/ 158 w 158"/>
                  <a:gd name="T1" fmla="*/ 38 h 57"/>
                  <a:gd name="T2" fmla="*/ 158 w 158"/>
                  <a:gd name="T3" fmla="*/ 24 h 57"/>
                  <a:gd name="T4" fmla="*/ 83 w 158"/>
                  <a:gd name="T5" fmla="*/ 42 h 57"/>
                  <a:gd name="T6" fmla="*/ 80 w 158"/>
                  <a:gd name="T7" fmla="*/ 43 h 57"/>
                  <a:gd name="T8" fmla="*/ 78 w 158"/>
                  <a:gd name="T9" fmla="*/ 42 h 57"/>
                  <a:gd name="T10" fmla="*/ 0 w 158"/>
                  <a:gd name="T11" fmla="*/ 0 h 57"/>
                  <a:gd name="T12" fmla="*/ 0 w 158"/>
                  <a:gd name="T13" fmla="*/ 0 h 57"/>
                  <a:gd name="T14" fmla="*/ 0 w 158"/>
                  <a:gd name="T15" fmla="*/ 13 h 57"/>
                  <a:gd name="T16" fmla="*/ 81 w 158"/>
                  <a:gd name="T17" fmla="*/ 57 h 57"/>
                  <a:gd name="T18" fmla="*/ 158 w 158"/>
                  <a:gd name="T19" fmla="*/ 3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57">
                    <a:moveTo>
                      <a:pt x="158" y="38"/>
                    </a:moveTo>
                    <a:lnTo>
                      <a:pt x="158" y="24"/>
                    </a:lnTo>
                    <a:lnTo>
                      <a:pt x="83" y="42"/>
                    </a:lnTo>
                    <a:lnTo>
                      <a:pt x="80" y="43"/>
                    </a:lnTo>
                    <a:lnTo>
                      <a:pt x="78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81" y="57"/>
                    </a:lnTo>
                    <a:lnTo>
                      <a:pt x="158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000000"/>
                  </a:solidFill>
                  <a:latin typeface="Gotham Pro" panose="02000503040000020004" pitchFamily="2" charset="0"/>
                  <a:ea typeface="MS PGothic" panose="020B0600070205080204" charset="-128"/>
                  <a:cs typeface="Gotham Pro" panose="02000503040000020004" pitchFamily="2" charset="0"/>
                </a:endParaRPr>
              </a:p>
            </p:txBody>
          </p:sp>
          <p:sp>
            <p:nvSpPr>
              <p:cNvPr id="120" name="Freeform 138"/>
              <p:cNvSpPr/>
              <p:nvPr/>
            </p:nvSpPr>
            <p:spPr bwMode="auto">
              <a:xfrm>
                <a:off x="5060951" y="4745038"/>
                <a:ext cx="122238" cy="50800"/>
              </a:xfrm>
              <a:custGeom>
                <a:avLst/>
                <a:gdLst>
                  <a:gd name="T0" fmla="*/ 0 w 77"/>
                  <a:gd name="T1" fmla="*/ 32 h 32"/>
                  <a:gd name="T2" fmla="*/ 77 w 77"/>
                  <a:gd name="T3" fmla="*/ 14 h 32"/>
                  <a:gd name="T4" fmla="*/ 77 w 77"/>
                  <a:gd name="T5" fmla="*/ 5 h 32"/>
                  <a:gd name="T6" fmla="*/ 77 w 77"/>
                  <a:gd name="T7" fmla="*/ 0 h 32"/>
                  <a:gd name="T8" fmla="*/ 0 w 77"/>
                  <a:gd name="T9" fmla="*/ 18 h 32"/>
                  <a:gd name="T10" fmla="*/ 0 w 77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32">
                    <a:moveTo>
                      <a:pt x="0" y="32"/>
                    </a:moveTo>
                    <a:lnTo>
                      <a:pt x="77" y="14"/>
                    </a:lnTo>
                    <a:lnTo>
                      <a:pt x="77" y="5"/>
                    </a:lnTo>
                    <a:lnTo>
                      <a:pt x="77" y="0"/>
                    </a:lnTo>
                    <a:lnTo>
                      <a:pt x="0" y="18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000000"/>
                  </a:solidFill>
                  <a:latin typeface="Gotham Pro" panose="02000503040000020004" pitchFamily="2" charset="0"/>
                  <a:ea typeface="MS PGothic" panose="020B0600070205080204" charset="-128"/>
                  <a:cs typeface="Gotham Pro" panose="02000503040000020004" pitchFamily="2" charset="0"/>
                </a:endParaRPr>
              </a:p>
            </p:txBody>
          </p:sp>
          <p:sp>
            <p:nvSpPr>
              <p:cNvPr id="121" name="Freeform 139"/>
              <p:cNvSpPr/>
              <p:nvPr/>
            </p:nvSpPr>
            <p:spPr bwMode="auto">
              <a:xfrm>
                <a:off x="4676776" y="4765676"/>
                <a:ext cx="250825" cy="90488"/>
              </a:xfrm>
              <a:custGeom>
                <a:avLst/>
                <a:gdLst>
                  <a:gd name="T0" fmla="*/ 83 w 158"/>
                  <a:gd name="T1" fmla="*/ 43 h 57"/>
                  <a:gd name="T2" fmla="*/ 80 w 158"/>
                  <a:gd name="T3" fmla="*/ 43 h 57"/>
                  <a:gd name="T4" fmla="*/ 78 w 158"/>
                  <a:gd name="T5" fmla="*/ 42 h 57"/>
                  <a:gd name="T6" fmla="*/ 0 w 158"/>
                  <a:gd name="T7" fmla="*/ 0 h 57"/>
                  <a:gd name="T8" fmla="*/ 0 w 158"/>
                  <a:gd name="T9" fmla="*/ 1 h 57"/>
                  <a:gd name="T10" fmla="*/ 0 w 158"/>
                  <a:gd name="T11" fmla="*/ 13 h 57"/>
                  <a:gd name="T12" fmla="*/ 81 w 158"/>
                  <a:gd name="T13" fmla="*/ 57 h 57"/>
                  <a:gd name="T14" fmla="*/ 158 w 158"/>
                  <a:gd name="T15" fmla="*/ 39 h 57"/>
                  <a:gd name="T16" fmla="*/ 158 w 158"/>
                  <a:gd name="T17" fmla="*/ 25 h 57"/>
                  <a:gd name="T18" fmla="*/ 83 w 158"/>
                  <a:gd name="T19" fmla="*/ 4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57">
                    <a:moveTo>
                      <a:pt x="83" y="43"/>
                    </a:moveTo>
                    <a:lnTo>
                      <a:pt x="80" y="43"/>
                    </a:lnTo>
                    <a:lnTo>
                      <a:pt x="78" y="4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81" y="57"/>
                    </a:lnTo>
                    <a:lnTo>
                      <a:pt x="158" y="39"/>
                    </a:lnTo>
                    <a:lnTo>
                      <a:pt x="158" y="25"/>
                    </a:lnTo>
                    <a:lnTo>
                      <a:pt x="8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000000"/>
                  </a:solidFill>
                  <a:latin typeface="Gotham Pro" panose="02000503040000020004" pitchFamily="2" charset="0"/>
                  <a:ea typeface="MS PGothic" panose="020B0600070205080204" charset="-128"/>
                  <a:cs typeface="Gotham Pro" panose="02000503040000020004" pitchFamily="2" charset="0"/>
                </a:endParaRPr>
              </a:p>
            </p:txBody>
          </p:sp>
          <p:sp>
            <p:nvSpPr>
              <p:cNvPr id="122" name="Freeform 140"/>
              <p:cNvSpPr/>
              <p:nvPr/>
            </p:nvSpPr>
            <p:spPr bwMode="auto">
              <a:xfrm>
                <a:off x="4935538" y="4564063"/>
                <a:ext cx="247650" cy="98425"/>
              </a:xfrm>
              <a:custGeom>
                <a:avLst/>
                <a:gdLst>
                  <a:gd name="T0" fmla="*/ 433 w 860"/>
                  <a:gd name="T1" fmla="*/ 331 h 344"/>
                  <a:gd name="T2" fmla="*/ 433 w 860"/>
                  <a:gd name="T3" fmla="*/ 344 h 344"/>
                  <a:gd name="T4" fmla="*/ 860 w 860"/>
                  <a:gd name="T5" fmla="*/ 243 h 344"/>
                  <a:gd name="T6" fmla="*/ 410 w 860"/>
                  <a:gd name="T7" fmla="*/ 0 h 344"/>
                  <a:gd name="T8" fmla="*/ 0 w 860"/>
                  <a:gd name="T9" fmla="*/ 97 h 344"/>
                  <a:gd name="T10" fmla="*/ 55 w 860"/>
                  <a:gd name="T11" fmla="*/ 127 h 344"/>
                  <a:gd name="T12" fmla="*/ 299 w 860"/>
                  <a:gd name="T13" fmla="*/ 69 h 344"/>
                  <a:gd name="T14" fmla="*/ 302 w 860"/>
                  <a:gd name="T15" fmla="*/ 71 h 344"/>
                  <a:gd name="T16" fmla="*/ 384 w 860"/>
                  <a:gd name="T17" fmla="*/ 87 h 344"/>
                  <a:gd name="T18" fmla="*/ 439 w 860"/>
                  <a:gd name="T19" fmla="*/ 81 h 344"/>
                  <a:gd name="T20" fmla="*/ 440 w 860"/>
                  <a:gd name="T21" fmla="*/ 81 h 344"/>
                  <a:gd name="T22" fmla="*/ 667 w 860"/>
                  <a:gd name="T23" fmla="*/ 203 h 344"/>
                  <a:gd name="T24" fmla="*/ 666 w 860"/>
                  <a:gd name="T25" fmla="*/ 203 h 344"/>
                  <a:gd name="T26" fmla="*/ 638 w 860"/>
                  <a:gd name="T27" fmla="*/ 252 h 344"/>
                  <a:gd name="T28" fmla="*/ 638 w 860"/>
                  <a:gd name="T29" fmla="*/ 253 h 344"/>
                  <a:gd name="T30" fmla="*/ 396 w 860"/>
                  <a:gd name="T31" fmla="*/ 310 h 344"/>
                  <a:gd name="T32" fmla="*/ 433 w 860"/>
                  <a:gd name="T33" fmla="*/ 331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0" h="344">
                    <a:moveTo>
                      <a:pt x="433" y="331"/>
                    </a:moveTo>
                    <a:cubicBezTo>
                      <a:pt x="433" y="344"/>
                      <a:pt x="433" y="344"/>
                      <a:pt x="433" y="344"/>
                    </a:cubicBezTo>
                    <a:cubicBezTo>
                      <a:pt x="860" y="243"/>
                      <a:pt x="860" y="243"/>
                      <a:pt x="860" y="243"/>
                    </a:cubicBezTo>
                    <a:cubicBezTo>
                      <a:pt x="410" y="0"/>
                      <a:pt x="410" y="0"/>
                      <a:pt x="410" y="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55" y="127"/>
                      <a:pt x="55" y="127"/>
                      <a:pt x="55" y="127"/>
                    </a:cubicBezTo>
                    <a:cubicBezTo>
                      <a:pt x="299" y="69"/>
                      <a:pt x="299" y="69"/>
                      <a:pt x="299" y="69"/>
                    </a:cubicBezTo>
                    <a:cubicBezTo>
                      <a:pt x="300" y="70"/>
                      <a:pt x="301" y="70"/>
                      <a:pt x="302" y="71"/>
                    </a:cubicBezTo>
                    <a:cubicBezTo>
                      <a:pt x="321" y="81"/>
                      <a:pt x="352" y="87"/>
                      <a:pt x="384" y="87"/>
                    </a:cubicBezTo>
                    <a:cubicBezTo>
                      <a:pt x="403" y="87"/>
                      <a:pt x="422" y="85"/>
                      <a:pt x="439" y="81"/>
                    </a:cubicBezTo>
                    <a:cubicBezTo>
                      <a:pt x="440" y="81"/>
                      <a:pt x="440" y="81"/>
                      <a:pt x="440" y="81"/>
                    </a:cubicBezTo>
                    <a:cubicBezTo>
                      <a:pt x="667" y="203"/>
                      <a:pt x="667" y="203"/>
                      <a:pt x="667" y="203"/>
                    </a:cubicBezTo>
                    <a:cubicBezTo>
                      <a:pt x="666" y="203"/>
                      <a:pt x="666" y="203"/>
                      <a:pt x="666" y="203"/>
                    </a:cubicBezTo>
                    <a:cubicBezTo>
                      <a:pt x="620" y="214"/>
                      <a:pt x="608" y="236"/>
                      <a:pt x="638" y="252"/>
                    </a:cubicBezTo>
                    <a:cubicBezTo>
                      <a:pt x="638" y="252"/>
                      <a:pt x="638" y="252"/>
                      <a:pt x="638" y="253"/>
                    </a:cubicBezTo>
                    <a:cubicBezTo>
                      <a:pt x="396" y="310"/>
                      <a:pt x="396" y="310"/>
                      <a:pt x="396" y="310"/>
                    </a:cubicBezTo>
                    <a:lnTo>
                      <a:pt x="433" y="3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000000"/>
                  </a:solidFill>
                  <a:latin typeface="Gotham Pro" panose="02000503040000020004" pitchFamily="2" charset="0"/>
                  <a:ea typeface="MS PGothic" panose="020B0600070205080204" charset="-128"/>
                  <a:cs typeface="Gotham Pro" panose="02000503040000020004" pitchFamily="2" charset="0"/>
                </a:endParaRPr>
              </a:p>
            </p:txBody>
          </p:sp>
          <p:sp>
            <p:nvSpPr>
              <p:cNvPr id="123" name="Freeform 141"/>
              <p:cNvSpPr/>
              <p:nvPr/>
            </p:nvSpPr>
            <p:spPr bwMode="auto">
              <a:xfrm>
                <a:off x="4676776" y="4624388"/>
                <a:ext cx="246063" cy="98425"/>
              </a:xfrm>
              <a:custGeom>
                <a:avLst/>
                <a:gdLst>
                  <a:gd name="T0" fmla="*/ 859 w 859"/>
                  <a:gd name="T1" fmla="*/ 243 h 340"/>
                  <a:gd name="T2" fmla="*/ 805 w 859"/>
                  <a:gd name="T3" fmla="*/ 213 h 340"/>
                  <a:gd name="T4" fmla="*/ 565 w 859"/>
                  <a:gd name="T5" fmla="*/ 270 h 340"/>
                  <a:gd name="T6" fmla="*/ 565 w 859"/>
                  <a:gd name="T7" fmla="*/ 270 h 340"/>
                  <a:gd name="T8" fmla="*/ 482 w 859"/>
                  <a:gd name="T9" fmla="*/ 254 h 340"/>
                  <a:gd name="T10" fmla="*/ 427 w 859"/>
                  <a:gd name="T11" fmla="*/ 260 h 340"/>
                  <a:gd name="T12" fmla="*/ 423 w 859"/>
                  <a:gd name="T13" fmla="*/ 261 h 340"/>
                  <a:gd name="T14" fmla="*/ 196 w 859"/>
                  <a:gd name="T15" fmla="*/ 139 h 340"/>
                  <a:gd name="T16" fmla="*/ 201 w 859"/>
                  <a:gd name="T17" fmla="*/ 138 h 340"/>
                  <a:gd name="T18" fmla="*/ 229 w 859"/>
                  <a:gd name="T19" fmla="*/ 88 h 340"/>
                  <a:gd name="T20" fmla="*/ 225 w 859"/>
                  <a:gd name="T21" fmla="*/ 87 h 340"/>
                  <a:gd name="T22" fmla="*/ 464 w 859"/>
                  <a:gd name="T23" fmla="*/ 30 h 340"/>
                  <a:gd name="T24" fmla="*/ 410 w 859"/>
                  <a:gd name="T25" fmla="*/ 0 h 340"/>
                  <a:gd name="T26" fmla="*/ 0 w 859"/>
                  <a:gd name="T27" fmla="*/ 97 h 340"/>
                  <a:gd name="T28" fmla="*/ 450 w 859"/>
                  <a:gd name="T29" fmla="*/ 340 h 340"/>
                  <a:gd name="T30" fmla="*/ 859 w 859"/>
                  <a:gd name="T31" fmla="*/ 243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9" h="340">
                    <a:moveTo>
                      <a:pt x="859" y="243"/>
                    </a:moveTo>
                    <a:cubicBezTo>
                      <a:pt x="805" y="213"/>
                      <a:pt x="805" y="213"/>
                      <a:pt x="805" y="213"/>
                    </a:cubicBezTo>
                    <a:cubicBezTo>
                      <a:pt x="565" y="270"/>
                      <a:pt x="565" y="270"/>
                      <a:pt x="565" y="270"/>
                    </a:cubicBezTo>
                    <a:cubicBezTo>
                      <a:pt x="565" y="270"/>
                      <a:pt x="565" y="270"/>
                      <a:pt x="565" y="270"/>
                    </a:cubicBezTo>
                    <a:cubicBezTo>
                      <a:pt x="546" y="259"/>
                      <a:pt x="514" y="254"/>
                      <a:pt x="482" y="254"/>
                    </a:cubicBezTo>
                    <a:cubicBezTo>
                      <a:pt x="463" y="254"/>
                      <a:pt x="444" y="256"/>
                      <a:pt x="427" y="260"/>
                    </a:cubicBezTo>
                    <a:cubicBezTo>
                      <a:pt x="426" y="260"/>
                      <a:pt x="424" y="261"/>
                      <a:pt x="423" y="261"/>
                    </a:cubicBezTo>
                    <a:cubicBezTo>
                      <a:pt x="196" y="139"/>
                      <a:pt x="196" y="139"/>
                      <a:pt x="196" y="139"/>
                    </a:cubicBezTo>
                    <a:cubicBezTo>
                      <a:pt x="198" y="138"/>
                      <a:pt x="199" y="138"/>
                      <a:pt x="201" y="138"/>
                    </a:cubicBezTo>
                    <a:cubicBezTo>
                      <a:pt x="247" y="127"/>
                      <a:pt x="259" y="105"/>
                      <a:pt x="229" y="88"/>
                    </a:cubicBezTo>
                    <a:cubicBezTo>
                      <a:pt x="228" y="88"/>
                      <a:pt x="226" y="87"/>
                      <a:pt x="225" y="87"/>
                    </a:cubicBezTo>
                    <a:cubicBezTo>
                      <a:pt x="464" y="30"/>
                      <a:pt x="464" y="30"/>
                      <a:pt x="464" y="30"/>
                    </a:cubicBezTo>
                    <a:cubicBezTo>
                      <a:pt x="410" y="0"/>
                      <a:pt x="410" y="0"/>
                      <a:pt x="410" y="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450" y="340"/>
                      <a:pt x="450" y="340"/>
                      <a:pt x="450" y="340"/>
                    </a:cubicBezTo>
                    <a:lnTo>
                      <a:pt x="859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000000"/>
                  </a:solidFill>
                  <a:latin typeface="Gotham Pro" panose="02000503040000020004" pitchFamily="2" charset="0"/>
                  <a:ea typeface="MS PGothic" panose="020B0600070205080204" charset="-128"/>
                  <a:cs typeface="Gotham Pro" panose="02000503040000020004" pitchFamily="2" charset="0"/>
                </a:endParaRPr>
              </a:p>
            </p:txBody>
          </p:sp>
          <p:sp>
            <p:nvSpPr>
              <p:cNvPr id="124" name="Freeform 142"/>
              <p:cNvSpPr/>
              <p:nvPr/>
            </p:nvSpPr>
            <p:spPr bwMode="auto">
              <a:xfrm>
                <a:off x="4816476" y="4597401"/>
                <a:ext cx="230188" cy="223838"/>
              </a:xfrm>
              <a:custGeom>
                <a:avLst/>
                <a:gdLst>
                  <a:gd name="T0" fmla="*/ 0 w 145"/>
                  <a:gd name="T1" fmla="*/ 16 h 141"/>
                  <a:gd name="T2" fmla="*/ 78 w 145"/>
                  <a:gd name="T3" fmla="*/ 58 h 141"/>
                  <a:gd name="T4" fmla="*/ 78 w 145"/>
                  <a:gd name="T5" fmla="*/ 141 h 141"/>
                  <a:gd name="T6" fmla="*/ 145 w 145"/>
                  <a:gd name="T7" fmla="*/ 125 h 141"/>
                  <a:gd name="T8" fmla="*/ 145 w 145"/>
                  <a:gd name="T9" fmla="*/ 43 h 141"/>
                  <a:gd name="T10" fmla="*/ 66 w 145"/>
                  <a:gd name="T11" fmla="*/ 0 h 141"/>
                  <a:gd name="T12" fmla="*/ 0 w 145"/>
                  <a:gd name="T13" fmla="*/ 1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41">
                    <a:moveTo>
                      <a:pt x="0" y="16"/>
                    </a:moveTo>
                    <a:lnTo>
                      <a:pt x="78" y="58"/>
                    </a:lnTo>
                    <a:lnTo>
                      <a:pt x="78" y="141"/>
                    </a:lnTo>
                    <a:lnTo>
                      <a:pt x="145" y="125"/>
                    </a:lnTo>
                    <a:lnTo>
                      <a:pt x="145" y="43"/>
                    </a:lnTo>
                    <a:lnTo>
                      <a:pt x="66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000000"/>
                  </a:solidFill>
                  <a:latin typeface="Gotham Pro" panose="02000503040000020004" pitchFamily="2" charset="0"/>
                  <a:ea typeface="MS PGothic" panose="020B0600070205080204" charset="-128"/>
                  <a:cs typeface="Gotham Pro" panose="02000503040000020004" pitchFamily="2" charset="0"/>
                </a:endParaRPr>
              </a:p>
            </p:txBody>
          </p:sp>
        </p:grpSp>
        <p:grpSp>
          <p:nvGrpSpPr>
            <p:cNvPr id="100" name="Group 81"/>
            <p:cNvGrpSpPr/>
            <p:nvPr/>
          </p:nvGrpSpPr>
          <p:grpSpPr>
            <a:xfrm>
              <a:off x="-3931341" y="2307869"/>
              <a:ext cx="292100" cy="279400"/>
              <a:chOff x="-3931341" y="2307869"/>
              <a:chExt cx="292100" cy="279400"/>
            </a:xfrm>
            <a:grpFill/>
          </p:grpSpPr>
          <p:sp>
            <p:nvSpPr>
              <p:cNvPr id="101" name="Freeform 1236"/>
              <p:cNvSpPr>
                <a:spLocks noChangeAspect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-3815803" y="2502305"/>
                <a:ext cx="61024" cy="31044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0" y="16"/>
                  </a:cxn>
                  <a:cxn ang="0">
                    <a:pos x="32" y="15"/>
                  </a:cxn>
                  <a:cxn ang="0">
                    <a:pos x="32" y="2"/>
                  </a:cxn>
                  <a:cxn ang="0">
                    <a:pos x="20" y="3"/>
                  </a:cxn>
                </a:cxnLst>
                <a:rect l="0" t="0" r="r" b="b"/>
                <a:pathLst>
                  <a:path w="32" h="16">
                    <a:moveTo>
                      <a:pt x="20" y="3"/>
                    </a:moveTo>
                    <a:cubicBezTo>
                      <a:pt x="13" y="3"/>
                      <a:pt x="7" y="2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3"/>
                      <a:pt x="0" y="7"/>
                      <a:pt x="0" y="12"/>
                    </a:cubicBezTo>
                    <a:cubicBezTo>
                      <a:pt x="5" y="14"/>
                      <a:pt x="12" y="16"/>
                      <a:pt x="20" y="16"/>
                    </a:cubicBezTo>
                    <a:cubicBezTo>
                      <a:pt x="24" y="16"/>
                      <a:pt x="29" y="15"/>
                      <a:pt x="32" y="15"/>
                    </a:cubicBezTo>
                    <a:cubicBezTo>
                      <a:pt x="32" y="12"/>
                      <a:pt x="32" y="8"/>
                      <a:pt x="32" y="2"/>
                    </a:cubicBezTo>
                    <a:cubicBezTo>
                      <a:pt x="28" y="3"/>
                      <a:pt x="24" y="3"/>
                      <a:pt x="2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400" kern="0" dirty="0">
                  <a:solidFill>
                    <a:srgbClr val="233746"/>
                  </a:solidFill>
                  <a:latin typeface="Gotham Pro" panose="02000503040000020004" pitchFamily="2" charset="0"/>
                  <a:ea typeface="MS PGothic" panose="020B0600070205080204" charset="-128"/>
                  <a:cs typeface="Gotham Pro" panose="02000503040000020004" pitchFamily="2" charset="0"/>
                </a:endParaRPr>
              </a:p>
            </p:txBody>
          </p:sp>
          <p:sp>
            <p:nvSpPr>
              <p:cNvPr id="102" name="Freeform 1237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-3829635" y="2307869"/>
                <a:ext cx="104147" cy="42482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27" y="22"/>
                  </a:cxn>
                  <a:cxn ang="0">
                    <a:pos x="43" y="19"/>
                  </a:cxn>
                  <a:cxn ang="0">
                    <a:pos x="53" y="14"/>
                  </a:cxn>
                  <a:cxn ang="0">
                    <a:pos x="54" y="11"/>
                  </a:cxn>
                  <a:cxn ang="0">
                    <a:pos x="53" y="7"/>
                  </a:cxn>
                  <a:cxn ang="0">
                    <a:pos x="47" y="4"/>
                  </a:cxn>
                  <a:cxn ang="0">
                    <a:pos x="27" y="0"/>
                  </a:cxn>
                  <a:cxn ang="0">
                    <a:pos x="11" y="2"/>
                  </a:cxn>
                  <a:cxn ang="0">
                    <a:pos x="1" y="7"/>
                  </a:cxn>
                  <a:cxn ang="0">
                    <a:pos x="0" y="11"/>
                  </a:cxn>
                  <a:cxn ang="0">
                    <a:pos x="1" y="14"/>
                  </a:cxn>
                  <a:cxn ang="0">
                    <a:pos x="7" y="18"/>
                  </a:cxn>
                </a:cxnLst>
                <a:rect l="0" t="0" r="r" b="b"/>
                <a:pathLst>
                  <a:path w="54" h="22">
                    <a:moveTo>
                      <a:pt x="7" y="18"/>
                    </a:moveTo>
                    <a:cubicBezTo>
                      <a:pt x="12" y="20"/>
                      <a:pt x="19" y="22"/>
                      <a:pt x="27" y="22"/>
                    </a:cubicBezTo>
                    <a:cubicBezTo>
                      <a:pt x="33" y="22"/>
                      <a:pt x="38" y="21"/>
                      <a:pt x="43" y="19"/>
                    </a:cubicBezTo>
                    <a:cubicBezTo>
                      <a:pt x="47" y="18"/>
                      <a:pt x="51" y="16"/>
                      <a:pt x="53" y="14"/>
                    </a:cubicBezTo>
                    <a:cubicBezTo>
                      <a:pt x="54" y="13"/>
                      <a:pt x="54" y="12"/>
                      <a:pt x="54" y="11"/>
                    </a:cubicBezTo>
                    <a:cubicBezTo>
                      <a:pt x="54" y="10"/>
                      <a:pt x="54" y="9"/>
                      <a:pt x="53" y="7"/>
                    </a:cubicBezTo>
                    <a:cubicBezTo>
                      <a:pt x="51" y="6"/>
                      <a:pt x="50" y="5"/>
                      <a:pt x="47" y="4"/>
                    </a:cubicBezTo>
                    <a:cubicBezTo>
                      <a:pt x="42" y="1"/>
                      <a:pt x="35" y="0"/>
                      <a:pt x="27" y="0"/>
                    </a:cubicBezTo>
                    <a:cubicBezTo>
                      <a:pt x="21" y="0"/>
                      <a:pt x="15" y="1"/>
                      <a:pt x="11" y="2"/>
                    </a:cubicBezTo>
                    <a:cubicBezTo>
                      <a:pt x="6" y="3"/>
                      <a:pt x="3" y="5"/>
                      <a:pt x="1" y="7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4"/>
                    </a:cubicBezTo>
                    <a:cubicBezTo>
                      <a:pt x="2" y="16"/>
                      <a:pt x="4" y="17"/>
                      <a:pt x="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400" kern="0" dirty="0">
                  <a:solidFill>
                    <a:srgbClr val="233746"/>
                  </a:solidFill>
                  <a:latin typeface="Gotham Pro" panose="02000503040000020004" pitchFamily="2" charset="0"/>
                  <a:ea typeface="MS PGothic" panose="020B0600070205080204" charset="-128"/>
                  <a:cs typeface="Gotham Pro" panose="02000503040000020004" pitchFamily="2" charset="0"/>
                </a:endParaRPr>
              </a:p>
            </p:txBody>
          </p:sp>
          <p:sp>
            <p:nvSpPr>
              <p:cNvPr id="103" name="Freeform 1238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-3829635" y="2346266"/>
                <a:ext cx="104147" cy="38397"/>
              </a:xfrm>
              <a:custGeom>
                <a:avLst/>
                <a:gdLst/>
                <a:ahLst/>
                <a:cxnLst>
                  <a:cxn ang="0">
                    <a:pos x="7" y="16"/>
                  </a:cxn>
                  <a:cxn ang="0">
                    <a:pos x="27" y="20"/>
                  </a:cxn>
                  <a:cxn ang="0">
                    <a:pos x="43" y="18"/>
                  </a:cxn>
                  <a:cxn ang="0">
                    <a:pos x="53" y="12"/>
                  </a:cxn>
                  <a:cxn ang="0">
                    <a:pos x="54" y="9"/>
                  </a:cxn>
                  <a:cxn ang="0">
                    <a:pos x="54" y="5"/>
                  </a:cxn>
                  <a:cxn ang="0">
                    <a:pos x="54" y="0"/>
                  </a:cxn>
                  <a:cxn ang="0">
                    <a:pos x="49" y="3"/>
                  </a:cxn>
                  <a:cxn ang="0">
                    <a:pos x="27" y="7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1" y="12"/>
                  </a:cxn>
                  <a:cxn ang="0">
                    <a:pos x="7" y="16"/>
                  </a:cxn>
                </a:cxnLst>
                <a:rect l="0" t="0" r="r" b="b"/>
                <a:pathLst>
                  <a:path w="54" h="20">
                    <a:moveTo>
                      <a:pt x="7" y="16"/>
                    </a:moveTo>
                    <a:cubicBezTo>
                      <a:pt x="12" y="18"/>
                      <a:pt x="19" y="20"/>
                      <a:pt x="27" y="20"/>
                    </a:cubicBezTo>
                    <a:cubicBezTo>
                      <a:pt x="33" y="20"/>
                      <a:pt x="38" y="19"/>
                      <a:pt x="43" y="18"/>
                    </a:cubicBezTo>
                    <a:cubicBezTo>
                      <a:pt x="47" y="16"/>
                      <a:pt x="51" y="14"/>
                      <a:pt x="53" y="12"/>
                    </a:cubicBezTo>
                    <a:cubicBezTo>
                      <a:pt x="54" y="11"/>
                      <a:pt x="54" y="10"/>
                      <a:pt x="54" y="9"/>
                    </a:cubicBezTo>
                    <a:cubicBezTo>
                      <a:pt x="54" y="8"/>
                      <a:pt x="54" y="6"/>
                      <a:pt x="54" y="5"/>
                    </a:cubicBezTo>
                    <a:cubicBezTo>
                      <a:pt x="54" y="3"/>
                      <a:pt x="54" y="2"/>
                      <a:pt x="54" y="0"/>
                    </a:cubicBezTo>
                    <a:cubicBezTo>
                      <a:pt x="53" y="1"/>
                      <a:pt x="51" y="2"/>
                      <a:pt x="49" y="3"/>
                    </a:cubicBezTo>
                    <a:cubicBezTo>
                      <a:pt x="43" y="6"/>
                      <a:pt x="36" y="7"/>
                      <a:pt x="27" y="7"/>
                    </a:cubicBezTo>
                    <a:cubicBezTo>
                      <a:pt x="20" y="7"/>
                      <a:pt x="14" y="6"/>
                      <a:pt x="9" y="5"/>
                    </a:cubicBezTo>
                    <a:cubicBezTo>
                      <a:pt x="5" y="4"/>
                      <a:pt x="2" y="2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4"/>
                      <a:pt x="4" y="15"/>
                      <a:pt x="7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400" kern="0" dirty="0">
                  <a:solidFill>
                    <a:srgbClr val="233746"/>
                  </a:solidFill>
                  <a:latin typeface="Gotham Pro" panose="02000503040000020004" pitchFamily="2" charset="0"/>
                  <a:ea typeface="MS PGothic" panose="020B0600070205080204" charset="-128"/>
                  <a:cs typeface="Gotham Pro" panose="02000503040000020004" pitchFamily="2" charset="0"/>
                </a:endParaRPr>
              </a:p>
            </p:txBody>
          </p:sp>
          <p:sp>
            <p:nvSpPr>
              <p:cNvPr id="104" name="Freeform 1239"/>
              <p:cNvSpPr>
                <a:spLocks noChangeAspec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-3829635" y="2380578"/>
                <a:ext cx="104147" cy="4084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27" y="21"/>
                  </a:cxn>
                  <a:cxn ang="0">
                    <a:pos x="39" y="20"/>
                  </a:cxn>
                  <a:cxn ang="0">
                    <a:pos x="42" y="15"/>
                  </a:cxn>
                  <a:cxn ang="0">
                    <a:pos x="50" y="10"/>
                  </a:cxn>
                  <a:cxn ang="0">
                    <a:pos x="54" y="8"/>
                  </a:cxn>
                  <a:cxn ang="0">
                    <a:pos x="54" y="0"/>
                  </a:cxn>
                  <a:cxn ang="0">
                    <a:pos x="49" y="3"/>
                  </a:cxn>
                  <a:cxn ang="0">
                    <a:pos x="27" y="7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" y="14"/>
                  </a:cxn>
                  <a:cxn ang="0">
                    <a:pos x="7" y="18"/>
                  </a:cxn>
                </a:cxnLst>
                <a:rect l="0" t="0" r="r" b="b"/>
                <a:pathLst>
                  <a:path w="54" h="21">
                    <a:moveTo>
                      <a:pt x="7" y="18"/>
                    </a:moveTo>
                    <a:cubicBezTo>
                      <a:pt x="12" y="20"/>
                      <a:pt x="19" y="21"/>
                      <a:pt x="27" y="21"/>
                    </a:cubicBezTo>
                    <a:cubicBezTo>
                      <a:pt x="31" y="21"/>
                      <a:pt x="36" y="21"/>
                      <a:pt x="39" y="20"/>
                    </a:cubicBezTo>
                    <a:cubicBezTo>
                      <a:pt x="40" y="18"/>
                      <a:pt x="41" y="16"/>
                      <a:pt x="42" y="15"/>
                    </a:cubicBezTo>
                    <a:cubicBezTo>
                      <a:pt x="44" y="13"/>
                      <a:pt x="47" y="11"/>
                      <a:pt x="50" y="10"/>
                    </a:cubicBezTo>
                    <a:cubicBezTo>
                      <a:pt x="51" y="9"/>
                      <a:pt x="53" y="9"/>
                      <a:pt x="54" y="8"/>
                    </a:cubicBezTo>
                    <a:cubicBezTo>
                      <a:pt x="54" y="5"/>
                      <a:pt x="54" y="3"/>
                      <a:pt x="54" y="0"/>
                    </a:cubicBezTo>
                    <a:cubicBezTo>
                      <a:pt x="53" y="1"/>
                      <a:pt x="51" y="2"/>
                      <a:pt x="49" y="3"/>
                    </a:cubicBezTo>
                    <a:cubicBezTo>
                      <a:pt x="43" y="6"/>
                      <a:pt x="36" y="7"/>
                      <a:pt x="27" y="7"/>
                    </a:cubicBezTo>
                    <a:cubicBezTo>
                      <a:pt x="20" y="7"/>
                      <a:pt x="14" y="6"/>
                      <a:pt x="9" y="5"/>
                    </a:cubicBezTo>
                    <a:cubicBezTo>
                      <a:pt x="5" y="4"/>
                      <a:pt x="2" y="2"/>
                      <a:pt x="0" y="0"/>
                    </a:cubicBezTo>
                    <a:cubicBezTo>
                      <a:pt x="0" y="3"/>
                      <a:pt x="0" y="7"/>
                      <a:pt x="0" y="11"/>
                    </a:cubicBezTo>
                    <a:cubicBezTo>
                      <a:pt x="0" y="12"/>
                      <a:pt x="0" y="13"/>
                      <a:pt x="1" y="14"/>
                    </a:cubicBezTo>
                    <a:cubicBezTo>
                      <a:pt x="2" y="15"/>
                      <a:pt x="4" y="17"/>
                      <a:pt x="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400" kern="0" dirty="0">
                  <a:solidFill>
                    <a:srgbClr val="233746"/>
                  </a:solidFill>
                  <a:latin typeface="Gotham Pro" panose="02000503040000020004" pitchFamily="2" charset="0"/>
                  <a:ea typeface="MS PGothic" panose="020B0600070205080204" charset="-128"/>
                  <a:cs typeface="Gotham Pro" panose="02000503040000020004" pitchFamily="2" charset="0"/>
                </a:endParaRPr>
              </a:p>
            </p:txBody>
          </p:sp>
          <p:sp>
            <p:nvSpPr>
              <p:cNvPr id="105" name="Freeform 1240"/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-3829635" y="2419792"/>
                <a:ext cx="74856" cy="40031"/>
              </a:xfrm>
              <a:custGeom>
                <a:avLst/>
                <a:gdLst/>
                <a:ahLst/>
                <a:cxnLst>
                  <a:cxn ang="0">
                    <a:pos x="7" y="17"/>
                  </a:cxn>
                  <a:cxn ang="0">
                    <a:pos x="27" y="21"/>
                  </a:cxn>
                  <a:cxn ang="0">
                    <a:pos x="39" y="20"/>
                  </a:cxn>
                  <a:cxn ang="0">
                    <a:pos x="39" y="6"/>
                  </a:cxn>
                  <a:cxn ang="0">
                    <a:pos x="27" y="7"/>
                  </a:cxn>
                  <a:cxn ang="0">
                    <a:pos x="9" y="4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17"/>
                  </a:cxn>
                </a:cxnLst>
                <a:rect l="0" t="0" r="r" b="b"/>
                <a:pathLst>
                  <a:path w="39" h="21">
                    <a:moveTo>
                      <a:pt x="7" y="17"/>
                    </a:moveTo>
                    <a:cubicBezTo>
                      <a:pt x="12" y="20"/>
                      <a:pt x="19" y="21"/>
                      <a:pt x="27" y="21"/>
                    </a:cubicBezTo>
                    <a:cubicBezTo>
                      <a:pt x="31" y="21"/>
                      <a:pt x="36" y="21"/>
                      <a:pt x="39" y="20"/>
                    </a:cubicBezTo>
                    <a:cubicBezTo>
                      <a:pt x="39" y="14"/>
                      <a:pt x="39" y="9"/>
                      <a:pt x="39" y="6"/>
                    </a:cubicBezTo>
                    <a:cubicBezTo>
                      <a:pt x="35" y="7"/>
                      <a:pt x="31" y="7"/>
                      <a:pt x="27" y="7"/>
                    </a:cubicBezTo>
                    <a:cubicBezTo>
                      <a:pt x="20" y="7"/>
                      <a:pt x="14" y="6"/>
                      <a:pt x="9" y="4"/>
                    </a:cubicBezTo>
                    <a:cubicBezTo>
                      <a:pt x="5" y="3"/>
                      <a:pt x="2" y="2"/>
                      <a:pt x="0" y="0"/>
                    </a:cubicBezTo>
                    <a:cubicBezTo>
                      <a:pt x="0" y="3"/>
                      <a:pt x="0" y="7"/>
                      <a:pt x="0" y="10"/>
                    </a:cubicBezTo>
                    <a:cubicBezTo>
                      <a:pt x="0" y="11"/>
                      <a:pt x="0" y="12"/>
                      <a:pt x="1" y="14"/>
                    </a:cubicBezTo>
                    <a:cubicBezTo>
                      <a:pt x="2" y="15"/>
                      <a:pt x="4" y="16"/>
                      <a:pt x="7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400" kern="0" dirty="0">
                  <a:solidFill>
                    <a:srgbClr val="233746"/>
                  </a:solidFill>
                  <a:latin typeface="Gotham Pro" panose="02000503040000020004" pitchFamily="2" charset="0"/>
                  <a:ea typeface="MS PGothic" panose="020B0600070205080204" charset="-128"/>
                  <a:cs typeface="Gotham Pro" panose="02000503040000020004" pitchFamily="2" charset="0"/>
                </a:endParaRPr>
              </a:p>
            </p:txBody>
          </p:sp>
          <p:sp>
            <p:nvSpPr>
              <p:cNvPr id="106" name="Freeform 1241"/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-3829635" y="2456556"/>
                <a:ext cx="74856" cy="41665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7" y="18"/>
                  </a:cxn>
                  <a:cxn ang="0">
                    <a:pos x="7" y="18"/>
                  </a:cxn>
                  <a:cxn ang="0">
                    <a:pos x="27" y="22"/>
                  </a:cxn>
                  <a:cxn ang="0">
                    <a:pos x="39" y="21"/>
                  </a:cxn>
                  <a:cxn ang="0">
                    <a:pos x="39" y="6"/>
                  </a:cxn>
                  <a:cxn ang="0">
                    <a:pos x="27" y="8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4" y="13"/>
                  </a:cxn>
                </a:cxnLst>
                <a:rect l="0" t="0" r="r" b="b"/>
                <a:pathLst>
                  <a:path w="39" h="22">
                    <a:moveTo>
                      <a:pt x="4" y="13"/>
                    </a:moveTo>
                    <a:cubicBezTo>
                      <a:pt x="5" y="14"/>
                      <a:pt x="6" y="16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12" y="20"/>
                      <a:pt x="19" y="22"/>
                      <a:pt x="27" y="22"/>
                    </a:cubicBezTo>
                    <a:cubicBezTo>
                      <a:pt x="31" y="22"/>
                      <a:pt x="36" y="21"/>
                      <a:pt x="39" y="21"/>
                    </a:cubicBezTo>
                    <a:cubicBezTo>
                      <a:pt x="39" y="16"/>
                      <a:pt x="39" y="11"/>
                      <a:pt x="39" y="6"/>
                    </a:cubicBezTo>
                    <a:cubicBezTo>
                      <a:pt x="35" y="7"/>
                      <a:pt x="31" y="8"/>
                      <a:pt x="27" y="8"/>
                    </a:cubicBezTo>
                    <a:cubicBezTo>
                      <a:pt x="20" y="8"/>
                      <a:pt x="14" y="7"/>
                      <a:pt x="9" y="5"/>
                    </a:cubicBezTo>
                    <a:cubicBezTo>
                      <a:pt x="5" y="4"/>
                      <a:pt x="2" y="2"/>
                      <a:pt x="0" y="0"/>
                    </a:cubicBezTo>
                    <a:cubicBezTo>
                      <a:pt x="0" y="4"/>
                      <a:pt x="0" y="7"/>
                      <a:pt x="0" y="9"/>
                    </a:cubicBezTo>
                    <a:cubicBezTo>
                      <a:pt x="1" y="10"/>
                      <a:pt x="3" y="11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400" kern="0" dirty="0">
                  <a:solidFill>
                    <a:srgbClr val="233746"/>
                  </a:solidFill>
                  <a:latin typeface="Gotham Pro" panose="02000503040000020004" pitchFamily="2" charset="0"/>
                  <a:ea typeface="MS PGothic" panose="020B0600070205080204" charset="-128"/>
                  <a:cs typeface="Gotham Pro" panose="02000503040000020004" pitchFamily="2" charset="0"/>
                </a:endParaRPr>
              </a:p>
            </p:txBody>
          </p:sp>
          <p:sp>
            <p:nvSpPr>
              <p:cNvPr id="107" name="Freeform 1242"/>
              <p:cNvSpPr>
                <a:spLocks noChangeAspect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-3743388" y="2475346"/>
                <a:ext cx="104147" cy="42482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27" y="8"/>
                  </a:cxn>
                  <a:cxn ang="0">
                    <a:pos x="9" y="5"/>
                  </a:cxn>
                  <a:cxn ang="0">
                    <a:pos x="0" y="1"/>
                  </a:cxn>
                  <a:cxn ang="0">
                    <a:pos x="0" y="11"/>
                  </a:cxn>
                  <a:cxn ang="0">
                    <a:pos x="1" y="14"/>
                  </a:cxn>
                  <a:cxn ang="0">
                    <a:pos x="7" y="18"/>
                  </a:cxn>
                  <a:cxn ang="0">
                    <a:pos x="27" y="22"/>
                  </a:cxn>
                  <a:cxn ang="0">
                    <a:pos x="43" y="20"/>
                  </a:cxn>
                  <a:cxn ang="0">
                    <a:pos x="53" y="14"/>
                  </a:cxn>
                  <a:cxn ang="0">
                    <a:pos x="54" y="11"/>
                  </a:cxn>
                  <a:cxn ang="0">
                    <a:pos x="54" y="0"/>
                  </a:cxn>
                  <a:cxn ang="0">
                    <a:pos x="50" y="3"/>
                  </a:cxn>
                </a:cxnLst>
                <a:rect l="0" t="0" r="r" b="b"/>
                <a:pathLst>
                  <a:path w="54" h="22">
                    <a:moveTo>
                      <a:pt x="50" y="3"/>
                    </a:moveTo>
                    <a:cubicBezTo>
                      <a:pt x="44" y="6"/>
                      <a:pt x="36" y="8"/>
                      <a:pt x="27" y="8"/>
                    </a:cubicBezTo>
                    <a:cubicBezTo>
                      <a:pt x="21" y="8"/>
                      <a:pt x="15" y="7"/>
                      <a:pt x="9" y="5"/>
                    </a:cubicBezTo>
                    <a:cubicBezTo>
                      <a:pt x="6" y="4"/>
                      <a:pt x="2" y="2"/>
                      <a:pt x="0" y="1"/>
                    </a:cubicBezTo>
                    <a:cubicBezTo>
                      <a:pt x="0" y="4"/>
                      <a:pt x="0" y="8"/>
                      <a:pt x="0" y="11"/>
                    </a:cubicBezTo>
                    <a:cubicBezTo>
                      <a:pt x="0" y="12"/>
                      <a:pt x="0" y="13"/>
                      <a:pt x="1" y="14"/>
                    </a:cubicBezTo>
                    <a:cubicBezTo>
                      <a:pt x="3" y="16"/>
                      <a:pt x="4" y="17"/>
                      <a:pt x="7" y="18"/>
                    </a:cubicBezTo>
                    <a:cubicBezTo>
                      <a:pt x="12" y="20"/>
                      <a:pt x="19" y="22"/>
                      <a:pt x="27" y="22"/>
                    </a:cubicBezTo>
                    <a:cubicBezTo>
                      <a:pt x="33" y="22"/>
                      <a:pt x="39" y="21"/>
                      <a:pt x="43" y="20"/>
                    </a:cubicBezTo>
                    <a:cubicBezTo>
                      <a:pt x="48" y="18"/>
                      <a:pt x="51" y="16"/>
                      <a:pt x="53" y="14"/>
                    </a:cubicBezTo>
                    <a:cubicBezTo>
                      <a:pt x="54" y="13"/>
                      <a:pt x="54" y="12"/>
                      <a:pt x="54" y="11"/>
                    </a:cubicBezTo>
                    <a:cubicBezTo>
                      <a:pt x="54" y="8"/>
                      <a:pt x="54" y="4"/>
                      <a:pt x="54" y="0"/>
                    </a:cubicBezTo>
                    <a:cubicBezTo>
                      <a:pt x="53" y="2"/>
                      <a:pt x="51" y="3"/>
                      <a:pt x="5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400" kern="0" dirty="0">
                  <a:solidFill>
                    <a:srgbClr val="233746"/>
                  </a:solidFill>
                  <a:latin typeface="Gotham Pro" panose="02000503040000020004" pitchFamily="2" charset="0"/>
                  <a:ea typeface="MS PGothic" panose="020B0600070205080204" charset="-128"/>
                  <a:cs typeface="Gotham Pro" panose="02000503040000020004" pitchFamily="2" charset="0"/>
                </a:endParaRPr>
              </a:p>
            </p:txBody>
          </p:sp>
          <p:sp>
            <p:nvSpPr>
              <p:cNvPr id="108" name="Freeform 1243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-3743388" y="2441033"/>
                <a:ext cx="104147" cy="3839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27" y="8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" y="13"/>
                  </a:cxn>
                  <a:cxn ang="0">
                    <a:pos x="7" y="16"/>
                  </a:cxn>
                  <a:cxn ang="0">
                    <a:pos x="27" y="20"/>
                  </a:cxn>
                  <a:cxn ang="0">
                    <a:pos x="43" y="18"/>
                  </a:cxn>
                  <a:cxn ang="0">
                    <a:pos x="53" y="13"/>
                  </a:cxn>
                  <a:cxn ang="0">
                    <a:pos x="54" y="9"/>
                  </a:cxn>
                  <a:cxn ang="0">
                    <a:pos x="54" y="0"/>
                  </a:cxn>
                  <a:cxn ang="0">
                    <a:pos x="50" y="3"/>
                  </a:cxn>
                </a:cxnLst>
                <a:rect l="0" t="0" r="r" b="b"/>
                <a:pathLst>
                  <a:path w="54" h="20">
                    <a:moveTo>
                      <a:pt x="50" y="3"/>
                    </a:moveTo>
                    <a:cubicBezTo>
                      <a:pt x="44" y="6"/>
                      <a:pt x="36" y="8"/>
                      <a:pt x="27" y="8"/>
                    </a:cubicBezTo>
                    <a:cubicBezTo>
                      <a:pt x="21" y="8"/>
                      <a:pt x="15" y="7"/>
                      <a:pt x="9" y="5"/>
                    </a:cubicBezTo>
                    <a:cubicBezTo>
                      <a:pt x="6" y="4"/>
                      <a:pt x="2" y="2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3" y="14"/>
                      <a:pt x="4" y="15"/>
                      <a:pt x="7" y="16"/>
                    </a:cubicBezTo>
                    <a:cubicBezTo>
                      <a:pt x="12" y="19"/>
                      <a:pt x="19" y="20"/>
                      <a:pt x="27" y="20"/>
                    </a:cubicBezTo>
                    <a:cubicBezTo>
                      <a:pt x="33" y="20"/>
                      <a:pt x="39" y="19"/>
                      <a:pt x="43" y="18"/>
                    </a:cubicBezTo>
                    <a:cubicBezTo>
                      <a:pt x="48" y="17"/>
                      <a:pt x="51" y="15"/>
                      <a:pt x="53" y="13"/>
                    </a:cubicBezTo>
                    <a:cubicBezTo>
                      <a:pt x="54" y="11"/>
                      <a:pt x="54" y="10"/>
                      <a:pt x="54" y="9"/>
                    </a:cubicBezTo>
                    <a:cubicBezTo>
                      <a:pt x="54" y="6"/>
                      <a:pt x="54" y="3"/>
                      <a:pt x="54" y="0"/>
                    </a:cubicBezTo>
                    <a:cubicBezTo>
                      <a:pt x="53" y="2"/>
                      <a:pt x="51" y="2"/>
                      <a:pt x="5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400" kern="0" dirty="0">
                  <a:solidFill>
                    <a:srgbClr val="233746"/>
                  </a:solidFill>
                  <a:latin typeface="Gotham Pro" panose="02000503040000020004" pitchFamily="2" charset="0"/>
                  <a:ea typeface="MS PGothic" panose="020B0600070205080204" charset="-128"/>
                  <a:cs typeface="Gotham Pro" panose="02000503040000020004" pitchFamily="2" charset="0"/>
                </a:endParaRPr>
              </a:p>
            </p:txBody>
          </p:sp>
          <p:sp>
            <p:nvSpPr>
              <p:cNvPr id="109" name="Freeform 1244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-3743388" y="2513743"/>
                <a:ext cx="104147" cy="40848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27" y="7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" y="13"/>
                  </a:cxn>
                  <a:cxn ang="0">
                    <a:pos x="7" y="17"/>
                  </a:cxn>
                  <a:cxn ang="0">
                    <a:pos x="27" y="21"/>
                  </a:cxn>
                  <a:cxn ang="0">
                    <a:pos x="43" y="18"/>
                  </a:cxn>
                  <a:cxn ang="0">
                    <a:pos x="53" y="13"/>
                  </a:cxn>
                  <a:cxn ang="0">
                    <a:pos x="54" y="10"/>
                  </a:cxn>
                  <a:cxn ang="0">
                    <a:pos x="54" y="0"/>
                  </a:cxn>
                  <a:cxn ang="0">
                    <a:pos x="50" y="3"/>
                  </a:cxn>
                </a:cxnLst>
                <a:rect l="0" t="0" r="r" b="b"/>
                <a:pathLst>
                  <a:path w="54" h="21">
                    <a:moveTo>
                      <a:pt x="50" y="3"/>
                    </a:moveTo>
                    <a:cubicBezTo>
                      <a:pt x="44" y="6"/>
                      <a:pt x="36" y="7"/>
                      <a:pt x="27" y="7"/>
                    </a:cubicBezTo>
                    <a:cubicBezTo>
                      <a:pt x="21" y="7"/>
                      <a:pt x="15" y="6"/>
                      <a:pt x="9" y="5"/>
                    </a:cubicBezTo>
                    <a:cubicBezTo>
                      <a:pt x="6" y="4"/>
                      <a:pt x="2" y="2"/>
                      <a:pt x="0" y="0"/>
                    </a:cubicBezTo>
                    <a:cubicBezTo>
                      <a:pt x="0" y="5"/>
                      <a:pt x="0" y="8"/>
                      <a:pt x="0" y="10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3" y="14"/>
                      <a:pt x="4" y="16"/>
                      <a:pt x="7" y="17"/>
                    </a:cubicBezTo>
                    <a:cubicBezTo>
                      <a:pt x="12" y="19"/>
                      <a:pt x="19" y="21"/>
                      <a:pt x="27" y="21"/>
                    </a:cubicBezTo>
                    <a:cubicBezTo>
                      <a:pt x="33" y="21"/>
                      <a:pt x="39" y="20"/>
                      <a:pt x="43" y="18"/>
                    </a:cubicBezTo>
                    <a:cubicBezTo>
                      <a:pt x="48" y="17"/>
                      <a:pt x="51" y="15"/>
                      <a:pt x="53" y="13"/>
                    </a:cubicBezTo>
                    <a:cubicBezTo>
                      <a:pt x="54" y="12"/>
                      <a:pt x="54" y="11"/>
                      <a:pt x="54" y="10"/>
                    </a:cubicBezTo>
                    <a:cubicBezTo>
                      <a:pt x="54" y="9"/>
                      <a:pt x="54" y="5"/>
                      <a:pt x="54" y="0"/>
                    </a:cubicBezTo>
                    <a:cubicBezTo>
                      <a:pt x="53" y="1"/>
                      <a:pt x="51" y="2"/>
                      <a:pt x="5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400" kern="0" dirty="0">
                  <a:solidFill>
                    <a:srgbClr val="233746"/>
                  </a:solidFill>
                  <a:latin typeface="Gotham Pro" panose="02000503040000020004" pitchFamily="2" charset="0"/>
                  <a:ea typeface="MS PGothic" panose="020B0600070205080204" charset="-128"/>
                  <a:cs typeface="Gotham Pro" panose="02000503040000020004" pitchFamily="2" charset="0"/>
                </a:endParaRPr>
              </a:p>
            </p:txBody>
          </p:sp>
          <p:sp>
            <p:nvSpPr>
              <p:cNvPr id="110" name="Freeform 1245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-3743388" y="2401819"/>
                <a:ext cx="104147" cy="42482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7" y="18"/>
                  </a:cxn>
                  <a:cxn ang="0">
                    <a:pos x="27" y="22"/>
                  </a:cxn>
                  <a:cxn ang="0">
                    <a:pos x="43" y="20"/>
                  </a:cxn>
                  <a:cxn ang="0">
                    <a:pos x="53" y="15"/>
                  </a:cxn>
                  <a:cxn ang="0">
                    <a:pos x="54" y="11"/>
                  </a:cxn>
                  <a:cxn ang="0">
                    <a:pos x="53" y="8"/>
                  </a:cxn>
                  <a:cxn ang="0">
                    <a:pos x="47" y="4"/>
                  </a:cxn>
                  <a:cxn ang="0">
                    <a:pos x="27" y="0"/>
                  </a:cxn>
                  <a:cxn ang="0">
                    <a:pos x="11" y="2"/>
                  </a:cxn>
                </a:cxnLst>
                <a:rect l="0" t="0" r="r" b="b"/>
                <a:pathLst>
                  <a:path w="54" h="22">
                    <a:moveTo>
                      <a:pt x="11" y="2"/>
                    </a:moveTo>
                    <a:cubicBezTo>
                      <a:pt x="7" y="4"/>
                      <a:pt x="3" y="6"/>
                      <a:pt x="1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5"/>
                    </a:cubicBezTo>
                    <a:cubicBezTo>
                      <a:pt x="3" y="16"/>
                      <a:pt x="4" y="17"/>
                      <a:pt x="7" y="18"/>
                    </a:cubicBezTo>
                    <a:cubicBezTo>
                      <a:pt x="12" y="21"/>
                      <a:pt x="19" y="22"/>
                      <a:pt x="27" y="22"/>
                    </a:cubicBezTo>
                    <a:cubicBezTo>
                      <a:pt x="33" y="22"/>
                      <a:pt x="39" y="21"/>
                      <a:pt x="43" y="20"/>
                    </a:cubicBezTo>
                    <a:cubicBezTo>
                      <a:pt x="48" y="19"/>
                      <a:pt x="51" y="17"/>
                      <a:pt x="53" y="15"/>
                    </a:cubicBezTo>
                    <a:cubicBezTo>
                      <a:pt x="54" y="13"/>
                      <a:pt x="54" y="12"/>
                      <a:pt x="54" y="11"/>
                    </a:cubicBezTo>
                    <a:cubicBezTo>
                      <a:pt x="54" y="10"/>
                      <a:pt x="54" y="9"/>
                      <a:pt x="53" y="8"/>
                    </a:cubicBezTo>
                    <a:cubicBezTo>
                      <a:pt x="52" y="6"/>
                      <a:pt x="50" y="5"/>
                      <a:pt x="47" y="4"/>
                    </a:cubicBezTo>
                    <a:cubicBezTo>
                      <a:pt x="42" y="2"/>
                      <a:pt x="35" y="0"/>
                      <a:pt x="27" y="0"/>
                    </a:cubicBezTo>
                    <a:cubicBezTo>
                      <a:pt x="21" y="0"/>
                      <a:pt x="16" y="1"/>
                      <a:pt x="1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400" kern="0" dirty="0">
                  <a:solidFill>
                    <a:srgbClr val="233746"/>
                  </a:solidFill>
                  <a:latin typeface="Gotham Pro" panose="02000503040000020004" pitchFamily="2" charset="0"/>
                  <a:ea typeface="MS PGothic" panose="020B0600070205080204" charset="-128"/>
                  <a:cs typeface="Gotham Pro" panose="02000503040000020004" pitchFamily="2" charset="0"/>
                </a:endParaRPr>
              </a:p>
            </p:txBody>
          </p:sp>
          <p:sp>
            <p:nvSpPr>
              <p:cNvPr id="111" name="Freeform 1246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-3931341" y="2547238"/>
                <a:ext cx="104147" cy="40031"/>
              </a:xfrm>
              <a:custGeom>
                <a:avLst/>
                <a:gdLst/>
                <a:ahLst/>
                <a:cxnLst>
                  <a:cxn ang="0">
                    <a:pos x="49" y="3"/>
                  </a:cxn>
                  <a:cxn ang="0">
                    <a:pos x="27" y="7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17"/>
                  </a:cxn>
                  <a:cxn ang="0">
                    <a:pos x="27" y="21"/>
                  </a:cxn>
                  <a:cxn ang="0">
                    <a:pos x="43" y="19"/>
                  </a:cxn>
                  <a:cxn ang="0">
                    <a:pos x="53" y="14"/>
                  </a:cxn>
                  <a:cxn ang="0">
                    <a:pos x="54" y="10"/>
                  </a:cxn>
                  <a:cxn ang="0">
                    <a:pos x="54" y="0"/>
                  </a:cxn>
                  <a:cxn ang="0">
                    <a:pos x="49" y="3"/>
                  </a:cxn>
                </a:cxnLst>
                <a:rect l="0" t="0" r="r" b="b"/>
                <a:pathLst>
                  <a:path w="54" h="21">
                    <a:moveTo>
                      <a:pt x="49" y="3"/>
                    </a:moveTo>
                    <a:cubicBezTo>
                      <a:pt x="43" y="6"/>
                      <a:pt x="36" y="7"/>
                      <a:pt x="27" y="7"/>
                    </a:cubicBezTo>
                    <a:cubicBezTo>
                      <a:pt x="20" y="7"/>
                      <a:pt x="14" y="6"/>
                      <a:pt x="9" y="5"/>
                    </a:cubicBezTo>
                    <a:cubicBezTo>
                      <a:pt x="5" y="4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0"/>
                    </a:cubicBezTo>
                    <a:cubicBezTo>
                      <a:pt x="0" y="11"/>
                      <a:pt x="0" y="12"/>
                      <a:pt x="1" y="14"/>
                    </a:cubicBezTo>
                    <a:cubicBezTo>
                      <a:pt x="2" y="15"/>
                      <a:pt x="4" y="16"/>
                      <a:pt x="7" y="17"/>
                    </a:cubicBezTo>
                    <a:cubicBezTo>
                      <a:pt x="12" y="20"/>
                      <a:pt x="19" y="21"/>
                      <a:pt x="27" y="21"/>
                    </a:cubicBezTo>
                    <a:cubicBezTo>
                      <a:pt x="33" y="21"/>
                      <a:pt x="38" y="20"/>
                      <a:pt x="43" y="19"/>
                    </a:cubicBezTo>
                    <a:cubicBezTo>
                      <a:pt x="47" y="18"/>
                      <a:pt x="51" y="16"/>
                      <a:pt x="53" y="14"/>
                    </a:cubicBezTo>
                    <a:cubicBezTo>
                      <a:pt x="54" y="12"/>
                      <a:pt x="54" y="11"/>
                      <a:pt x="54" y="10"/>
                    </a:cubicBezTo>
                    <a:cubicBezTo>
                      <a:pt x="54" y="9"/>
                      <a:pt x="54" y="5"/>
                      <a:pt x="54" y="0"/>
                    </a:cubicBezTo>
                    <a:cubicBezTo>
                      <a:pt x="53" y="1"/>
                      <a:pt x="51" y="2"/>
                      <a:pt x="49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400" kern="0" dirty="0">
                  <a:solidFill>
                    <a:srgbClr val="233746"/>
                  </a:solidFill>
                  <a:latin typeface="Gotham Pro" panose="02000503040000020004" pitchFamily="2" charset="0"/>
                  <a:ea typeface="MS PGothic" panose="020B0600070205080204" charset="-128"/>
                  <a:cs typeface="Gotham Pro" panose="02000503040000020004" pitchFamily="2" charset="0"/>
                </a:endParaRPr>
              </a:p>
            </p:txBody>
          </p:sp>
          <p:sp>
            <p:nvSpPr>
              <p:cNvPr id="112" name="Freeform 1247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-3931341" y="2473712"/>
                <a:ext cx="104147" cy="42482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27" y="22"/>
                  </a:cxn>
                  <a:cxn ang="0">
                    <a:pos x="43" y="20"/>
                  </a:cxn>
                  <a:cxn ang="0">
                    <a:pos x="53" y="14"/>
                  </a:cxn>
                  <a:cxn ang="0">
                    <a:pos x="54" y="11"/>
                  </a:cxn>
                  <a:cxn ang="0">
                    <a:pos x="53" y="7"/>
                  </a:cxn>
                  <a:cxn ang="0">
                    <a:pos x="47" y="4"/>
                  </a:cxn>
                  <a:cxn ang="0">
                    <a:pos x="27" y="0"/>
                  </a:cxn>
                  <a:cxn ang="0">
                    <a:pos x="11" y="2"/>
                  </a:cxn>
                  <a:cxn ang="0">
                    <a:pos x="1" y="7"/>
                  </a:cxn>
                  <a:cxn ang="0">
                    <a:pos x="0" y="11"/>
                  </a:cxn>
                  <a:cxn ang="0">
                    <a:pos x="1" y="14"/>
                  </a:cxn>
                  <a:cxn ang="0">
                    <a:pos x="7" y="18"/>
                  </a:cxn>
                </a:cxnLst>
                <a:rect l="0" t="0" r="r" b="b"/>
                <a:pathLst>
                  <a:path w="54" h="22">
                    <a:moveTo>
                      <a:pt x="7" y="18"/>
                    </a:moveTo>
                    <a:cubicBezTo>
                      <a:pt x="12" y="20"/>
                      <a:pt x="19" y="22"/>
                      <a:pt x="27" y="22"/>
                    </a:cubicBezTo>
                    <a:cubicBezTo>
                      <a:pt x="33" y="22"/>
                      <a:pt x="38" y="21"/>
                      <a:pt x="43" y="20"/>
                    </a:cubicBezTo>
                    <a:cubicBezTo>
                      <a:pt x="47" y="18"/>
                      <a:pt x="51" y="16"/>
                      <a:pt x="53" y="14"/>
                    </a:cubicBezTo>
                    <a:cubicBezTo>
                      <a:pt x="54" y="13"/>
                      <a:pt x="54" y="12"/>
                      <a:pt x="54" y="11"/>
                    </a:cubicBezTo>
                    <a:cubicBezTo>
                      <a:pt x="54" y="10"/>
                      <a:pt x="54" y="9"/>
                      <a:pt x="53" y="7"/>
                    </a:cubicBezTo>
                    <a:cubicBezTo>
                      <a:pt x="51" y="6"/>
                      <a:pt x="50" y="5"/>
                      <a:pt x="47" y="4"/>
                    </a:cubicBezTo>
                    <a:cubicBezTo>
                      <a:pt x="42" y="1"/>
                      <a:pt x="35" y="0"/>
                      <a:pt x="27" y="0"/>
                    </a:cubicBezTo>
                    <a:cubicBezTo>
                      <a:pt x="21" y="0"/>
                      <a:pt x="15" y="1"/>
                      <a:pt x="11" y="2"/>
                    </a:cubicBezTo>
                    <a:cubicBezTo>
                      <a:pt x="6" y="4"/>
                      <a:pt x="3" y="6"/>
                      <a:pt x="1" y="7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4"/>
                    </a:cubicBezTo>
                    <a:cubicBezTo>
                      <a:pt x="2" y="16"/>
                      <a:pt x="4" y="17"/>
                      <a:pt x="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400" kern="0" dirty="0">
                  <a:solidFill>
                    <a:srgbClr val="233746"/>
                  </a:solidFill>
                  <a:latin typeface="Gotham Pro" panose="02000503040000020004" pitchFamily="2" charset="0"/>
                  <a:ea typeface="MS PGothic" panose="020B0600070205080204" charset="-128"/>
                  <a:cs typeface="Gotham Pro" panose="02000503040000020004" pitchFamily="2" charset="0"/>
                </a:endParaRPr>
              </a:p>
            </p:txBody>
          </p:sp>
          <p:sp>
            <p:nvSpPr>
              <p:cNvPr id="113" name="Freeform 12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-3931341" y="2512109"/>
                <a:ext cx="104147" cy="38397"/>
              </a:xfrm>
              <a:custGeom>
                <a:avLst/>
                <a:gdLst/>
                <a:ahLst/>
                <a:cxnLst>
                  <a:cxn ang="0">
                    <a:pos x="7" y="16"/>
                  </a:cxn>
                  <a:cxn ang="0">
                    <a:pos x="27" y="20"/>
                  </a:cxn>
                  <a:cxn ang="0">
                    <a:pos x="43" y="18"/>
                  </a:cxn>
                  <a:cxn ang="0">
                    <a:pos x="53" y="12"/>
                  </a:cxn>
                  <a:cxn ang="0">
                    <a:pos x="54" y="9"/>
                  </a:cxn>
                  <a:cxn ang="0">
                    <a:pos x="54" y="8"/>
                  </a:cxn>
                  <a:cxn ang="0">
                    <a:pos x="54" y="0"/>
                  </a:cxn>
                  <a:cxn ang="0">
                    <a:pos x="49" y="3"/>
                  </a:cxn>
                  <a:cxn ang="0">
                    <a:pos x="27" y="7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12"/>
                  </a:cxn>
                  <a:cxn ang="0">
                    <a:pos x="7" y="16"/>
                  </a:cxn>
                </a:cxnLst>
                <a:rect l="0" t="0" r="r" b="b"/>
                <a:pathLst>
                  <a:path w="54" h="20">
                    <a:moveTo>
                      <a:pt x="7" y="16"/>
                    </a:moveTo>
                    <a:cubicBezTo>
                      <a:pt x="12" y="18"/>
                      <a:pt x="19" y="20"/>
                      <a:pt x="27" y="20"/>
                    </a:cubicBezTo>
                    <a:cubicBezTo>
                      <a:pt x="33" y="20"/>
                      <a:pt x="38" y="19"/>
                      <a:pt x="43" y="18"/>
                    </a:cubicBezTo>
                    <a:cubicBezTo>
                      <a:pt x="47" y="16"/>
                      <a:pt x="51" y="14"/>
                      <a:pt x="53" y="12"/>
                    </a:cubicBezTo>
                    <a:cubicBezTo>
                      <a:pt x="54" y="11"/>
                      <a:pt x="54" y="10"/>
                      <a:pt x="54" y="9"/>
                    </a:cubicBezTo>
                    <a:cubicBezTo>
                      <a:pt x="54" y="9"/>
                      <a:pt x="54" y="8"/>
                      <a:pt x="54" y="8"/>
                    </a:cubicBezTo>
                    <a:cubicBezTo>
                      <a:pt x="54" y="5"/>
                      <a:pt x="54" y="3"/>
                      <a:pt x="54" y="0"/>
                    </a:cubicBezTo>
                    <a:cubicBezTo>
                      <a:pt x="53" y="1"/>
                      <a:pt x="51" y="2"/>
                      <a:pt x="49" y="3"/>
                    </a:cubicBezTo>
                    <a:cubicBezTo>
                      <a:pt x="43" y="6"/>
                      <a:pt x="36" y="7"/>
                      <a:pt x="27" y="7"/>
                    </a:cubicBezTo>
                    <a:cubicBezTo>
                      <a:pt x="20" y="7"/>
                      <a:pt x="14" y="6"/>
                      <a:pt x="9" y="5"/>
                    </a:cubicBezTo>
                    <a:cubicBezTo>
                      <a:pt x="5" y="4"/>
                      <a:pt x="2" y="2"/>
                      <a:pt x="0" y="0"/>
                    </a:cubicBezTo>
                    <a:cubicBezTo>
                      <a:pt x="0" y="2"/>
                      <a:pt x="0" y="4"/>
                      <a:pt x="0" y="7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4"/>
                      <a:pt x="4" y="15"/>
                      <a:pt x="7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400" kern="0" dirty="0">
                  <a:solidFill>
                    <a:srgbClr val="233746"/>
                  </a:solidFill>
                  <a:latin typeface="Gotham Pro" panose="02000503040000020004" pitchFamily="2" charset="0"/>
                  <a:ea typeface="MS PGothic" panose="020B0600070205080204" charset="-128"/>
                  <a:cs typeface="Gotham Pro" panose="02000503040000020004" pitchFamily="2" charset="0"/>
                </a:endParaRPr>
              </a:p>
            </p:txBody>
          </p:sp>
        </p:grpSp>
      </p:grpSp>
      <p:sp>
        <p:nvSpPr>
          <p:cNvPr id="125" name="Овал 124"/>
          <p:cNvSpPr/>
          <p:nvPr/>
        </p:nvSpPr>
        <p:spPr>
          <a:xfrm>
            <a:off x="7651259" y="3143412"/>
            <a:ext cx="870660" cy="77670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26" name="Shape 777"/>
          <p:cNvGrpSpPr/>
          <p:nvPr/>
        </p:nvGrpSpPr>
        <p:grpSpPr>
          <a:xfrm>
            <a:off x="7798557" y="3285659"/>
            <a:ext cx="576064" cy="464575"/>
            <a:chOff x="5983625" y="301625"/>
            <a:chExt cx="403000" cy="395050"/>
          </a:xfrm>
        </p:grpSpPr>
        <p:sp>
          <p:nvSpPr>
            <p:cNvPr id="127" name="Shape 778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77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780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781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782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783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784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785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786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787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788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78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790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791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792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793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794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795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796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797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47" name="Shape 855"/>
          <p:cNvGrpSpPr/>
          <p:nvPr/>
        </p:nvGrpSpPr>
        <p:grpSpPr>
          <a:xfrm>
            <a:off x="821614" y="3223491"/>
            <a:ext cx="541040" cy="515351"/>
            <a:chOff x="5970800" y="1619250"/>
            <a:chExt cx="428650" cy="456725"/>
          </a:xfrm>
        </p:grpSpPr>
        <p:sp>
          <p:nvSpPr>
            <p:cNvPr id="148" name="Shape 856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857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85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85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860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0" name="Прямоугольник 159"/>
          <p:cNvSpPr/>
          <p:nvPr/>
        </p:nvSpPr>
        <p:spPr>
          <a:xfrm>
            <a:off x="5993440" y="1781101"/>
            <a:ext cx="194830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Размер гарантии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85% от суммы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кредита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Segoe Condensed" panose="020B0606040200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340751" y="3975534"/>
            <a:ext cx="162957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Целевое назначение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Segoe Condensed" panose="020B0606040200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инвестиции и ПОС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Segoe Condensed" panose="020B0606040200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2632468" y="3967997"/>
            <a:ext cx="138414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Валюта кредита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тенге 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4512127" y="3969660"/>
            <a:ext cx="250800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Максимальная сумма кредита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350 млн. тенге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Segoe Condensed" panose="020B0606040200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7197938" y="3981093"/>
            <a:ext cx="18489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гарантии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более срока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кредита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Segoe Condensed" panose="020B0606040200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2" name="Picture 8" descr="Средства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46" y="3251914"/>
            <a:ext cx="573303" cy="66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" descr="Проверка список доставка символ буфера обмена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93" y="933798"/>
            <a:ext cx="727184" cy="6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389819" y="1675424"/>
            <a:ext cx="2428543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Положительное решение КУП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Положительное решение БВУ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Segoe Condensed" panose="020B0606040200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условиям предоставления гарантии</a:t>
            </a:r>
          </a:p>
        </p:txBody>
      </p:sp>
      <p:sp>
        <p:nvSpPr>
          <p:cNvPr id="154" name="Овал 153"/>
          <p:cNvSpPr/>
          <p:nvPr/>
        </p:nvSpPr>
        <p:spPr>
          <a:xfrm>
            <a:off x="473050" y="840653"/>
            <a:ext cx="2272254" cy="78536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Входящие параметры</a:t>
            </a:r>
          </a:p>
        </p:txBody>
      </p:sp>
    </p:spTree>
    <p:extLst>
      <p:ext uri="{BB962C8B-B14F-4D97-AF65-F5344CB8AC3E}">
        <p14:creationId xmlns:p14="http://schemas.microsoft.com/office/powerpoint/2010/main" val="100735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162" y="87242"/>
            <a:ext cx="5223542" cy="513519"/>
          </a:xfrm>
        </p:spPr>
        <p:txBody>
          <a:bodyPr/>
          <a:lstStyle/>
          <a:p>
            <a:r>
              <a:rPr lang="ru-RU" sz="1600" dirty="0">
                <a:solidFill>
                  <a:schemeClr val="tx2"/>
                </a:solidFill>
                <a:latin typeface="Arial Black" panose="020B0A04020102020204" pitchFamily="34" charset="0"/>
                <a:ea typeface="ＭＳ Ｐゴシック" pitchFamily="34" charset="-128"/>
              </a:rPr>
              <a:t>Механизм предоставления </a:t>
            </a:r>
            <a:r>
              <a:rPr lang="ru-RU" sz="1600" dirty="0" smtClean="0">
                <a:solidFill>
                  <a:schemeClr val="tx2"/>
                </a:solidFill>
                <a:latin typeface="Arial Black" panose="020B0A04020102020204" pitchFamily="34" charset="0"/>
                <a:ea typeface="ＭＳ Ｐゴシック" pitchFamily="34" charset="-128"/>
              </a:rPr>
              <a:t>гарантии</a:t>
            </a:r>
            <a:endParaRPr lang="ru-RU" sz="1600" dirty="0">
              <a:solidFill>
                <a:schemeClr val="tx2"/>
              </a:solidFill>
              <a:latin typeface="Arial Black" panose="020B0A04020102020204" pitchFamily="34" charset="0"/>
              <a:ea typeface="ＭＳ Ｐゴシック" pitchFamily="34" charset="-128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28745" y="4786837"/>
            <a:ext cx="2133600" cy="273844"/>
          </a:xfrm>
        </p:spPr>
        <p:txBody>
          <a:bodyPr/>
          <a:lstStyle/>
          <a:p>
            <a:fld id="{48CA762F-A9F5-4407-AFC4-11D3F21C1EC6}" type="slidenum">
              <a:rPr lang="ru-RU" smtClean="0"/>
              <a:t>4</a:t>
            </a:fld>
            <a:endParaRPr lang="ru-RU" dirty="0"/>
          </a:p>
        </p:txBody>
      </p:sp>
      <p:grpSp>
        <p:nvGrpSpPr>
          <p:cNvPr id="194" name="Группа 193"/>
          <p:cNvGrpSpPr/>
          <p:nvPr/>
        </p:nvGrpSpPr>
        <p:grpSpPr>
          <a:xfrm>
            <a:off x="181907" y="889621"/>
            <a:ext cx="1987659" cy="480261"/>
            <a:chOff x="115333" y="779"/>
            <a:chExt cx="1449055" cy="640348"/>
          </a:xfrm>
          <a:solidFill>
            <a:srgbClr val="0586CC"/>
          </a:solidFill>
        </p:grpSpPr>
        <p:sp>
          <p:nvSpPr>
            <p:cNvPr id="195" name="Скругленный прямоугольник 194"/>
            <p:cNvSpPr/>
            <p:nvPr/>
          </p:nvSpPr>
          <p:spPr>
            <a:xfrm>
              <a:off x="115333" y="779"/>
              <a:ext cx="1449055" cy="640348"/>
            </a:xfrm>
            <a:prstGeom prst="roundRect">
              <a:avLst>
                <a:gd name="adj" fmla="val 16670"/>
              </a:avLst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6" name="Скругленный прямоугольник 4"/>
            <p:cNvSpPr/>
            <p:nvPr/>
          </p:nvSpPr>
          <p:spPr>
            <a:xfrm>
              <a:off x="146598" y="32044"/>
              <a:ext cx="1386525" cy="5778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1200" dirty="0">
                  <a:latin typeface="Arial Black" panose="020B0A04020102020204" pitchFamily="34" charset="0"/>
                </a:rPr>
                <a:t>1. Заявитель</a:t>
              </a:r>
              <a:endParaRPr lang="ru-RU" sz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197" name="Прямоугольник 196"/>
          <p:cNvSpPr/>
          <p:nvPr/>
        </p:nvSpPr>
        <p:spPr>
          <a:xfrm>
            <a:off x="2212131" y="927330"/>
            <a:ext cx="2193639" cy="369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lvl="0" indent="-85725">
              <a:buFont typeface="Arial" panose="020B0604020202020204" pitchFamily="34" charset="0"/>
              <a:buChar char="•"/>
            </a:pPr>
            <a:r>
              <a:rPr lang="kk-K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Заполняет заявку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9" name="Группа 198"/>
          <p:cNvGrpSpPr/>
          <p:nvPr/>
        </p:nvGrpSpPr>
        <p:grpSpPr>
          <a:xfrm>
            <a:off x="2233448" y="1351172"/>
            <a:ext cx="3001101" cy="857407"/>
            <a:chOff x="2877695" y="576065"/>
            <a:chExt cx="3337961" cy="664729"/>
          </a:xfrm>
        </p:grpSpPr>
        <p:sp>
          <p:nvSpPr>
            <p:cNvPr id="200" name="Прямоугольник 199"/>
            <p:cNvSpPr/>
            <p:nvPr/>
          </p:nvSpPr>
          <p:spPr>
            <a:xfrm>
              <a:off x="2877695" y="576065"/>
              <a:ext cx="3337961" cy="5175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1" name="Прямоугольник 200"/>
            <p:cNvSpPr/>
            <p:nvPr/>
          </p:nvSpPr>
          <p:spPr>
            <a:xfrm>
              <a:off x="2877695" y="723237"/>
              <a:ext cx="3337961" cy="517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k-KZ" sz="1200" dirty="0">
                  <a:latin typeface="Arial" panose="020B0604020202020204" pitchFamily="34" charset="0"/>
                  <a:cs typeface="Arial" panose="020B0604020202020204" pitchFamily="34" charset="0"/>
                </a:rPr>
                <a:t>Прием заявок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Проверка комплектации документов, анализ полноты документов;</a:t>
              </a:r>
            </a:p>
          </p:txBody>
        </p:sp>
      </p:grpSp>
      <p:sp>
        <p:nvSpPr>
          <p:cNvPr id="202" name="Скругленный прямоугольник 201"/>
          <p:cNvSpPr/>
          <p:nvPr/>
        </p:nvSpPr>
        <p:spPr>
          <a:xfrm>
            <a:off x="185410" y="2450617"/>
            <a:ext cx="1968065" cy="480261"/>
          </a:xfrm>
          <a:prstGeom prst="roundRect">
            <a:avLst>
              <a:gd name="adj" fmla="val 16670"/>
            </a:avLst>
          </a:prstGeom>
          <a:solidFill>
            <a:srgbClr val="0586CC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1200" dirty="0">
                <a:latin typeface="Arial Black" panose="020B0A04020102020204" pitchFamily="34" charset="0"/>
              </a:rPr>
              <a:t>3. Технический партнер</a:t>
            </a:r>
          </a:p>
        </p:txBody>
      </p:sp>
      <p:grpSp>
        <p:nvGrpSpPr>
          <p:cNvPr id="203" name="Группа 202"/>
          <p:cNvGrpSpPr/>
          <p:nvPr/>
        </p:nvGrpSpPr>
        <p:grpSpPr>
          <a:xfrm>
            <a:off x="172149" y="3271009"/>
            <a:ext cx="1972802" cy="480261"/>
            <a:chOff x="115333" y="779"/>
            <a:chExt cx="1449055" cy="640348"/>
          </a:xfrm>
          <a:solidFill>
            <a:srgbClr val="0586CC"/>
          </a:solidFill>
        </p:grpSpPr>
        <p:sp>
          <p:nvSpPr>
            <p:cNvPr id="204" name="Скругленный прямоугольник 203"/>
            <p:cNvSpPr/>
            <p:nvPr/>
          </p:nvSpPr>
          <p:spPr>
            <a:xfrm>
              <a:off x="115333" y="779"/>
              <a:ext cx="1449055" cy="640348"/>
            </a:xfrm>
            <a:prstGeom prst="roundRect">
              <a:avLst>
                <a:gd name="adj" fmla="val 16670"/>
              </a:avLst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5" name="Скругленный прямоугольник 4"/>
            <p:cNvSpPr/>
            <p:nvPr/>
          </p:nvSpPr>
          <p:spPr>
            <a:xfrm>
              <a:off x="146598" y="32044"/>
              <a:ext cx="1386525" cy="5778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1200" dirty="0">
                  <a:latin typeface="Arial Black" panose="020B0A04020102020204" pitchFamily="34" charset="0"/>
                </a:rPr>
                <a:t>4. КУП</a:t>
              </a:r>
              <a:endParaRPr lang="ru-RU" sz="12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5093545" y="1037294"/>
            <a:ext cx="1972802" cy="480261"/>
            <a:chOff x="115333" y="779"/>
            <a:chExt cx="1449055" cy="640348"/>
          </a:xfrm>
          <a:solidFill>
            <a:srgbClr val="0586CC"/>
          </a:solidFill>
        </p:grpSpPr>
        <p:sp>
          <p:nvSpPr>
            <p:cNvPr id="207" name="Скругленный прямоугольник 206"/>
            <p:cNvSpPr/>
            <p:nvPr/>
          </p:nvSpPr>
          <p:spPr>
            <a:xfrm>
              <a:off x="115333" y="779"/>
              <a:ext cx="1449055" cy="640348"/>
            </a:xfrm>
            <a:prstGeom prst="roundRect">
              <a:avLst>
                <a:gd name="adj" fmla="val 16670"/>
              </a:avLst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8" name="Скругленный прямоугольник 4"/>
            <p:cNvSpPr/>
            <p:nvPr/>
          </p:nvSpPr>
          <p:spPr>
            <a:xfrm>
              <a:off x="146598" y="32044"/>
              <a:ext cx="1386525" cy="5778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1200" dirty="0">
                  <a:latin typeface="Arial Black" panose="020B0A04020102020204" pitchFamily="34" charset="0"/>
                </a:rPr>
                <a:t>5. БВУ</a:t>
              </a:r>
              <a:endParaRPr lang="ru-RU" sz="12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5092302" y="2226462"/>
            <a:ext cx="2016610" cy="480261"/>
            <a:chOff x="115333" y="779"/>
            <a:chExt cx="1449055" cy="640348"/>
          </a:xfrm>
          <a:solidFill>
            <a:srgbClr val="0586CC"/>
          </a:solidFill>
        </p:grpSpPr>
        <p:sp>
          <p:nvSpPr>
            <p:cNvPr id="210" name="Скругленный прямоугольник 209"/>
            <p:cNvSpPr/>
            <p:nvPr/>
          </p:nvSpPr>
          <p:spPr>
            <a:xfrm>
              <a:off x="115333" y="779"/>
              <a:ext cx="1449055" cy="640348"/>
            </a:xfrm>
            <a:prstGeom prst="roundRect">
              <a:avLst>
                <a:gd name="adj" fmla="val 16670"/>
              </a:avLst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1" name="Скругленный прямоугольник 4"/>
            <p:cNvSpPr/>
            <p:nvPr/>
          </p:nvSpPr>
          <p:spPr>
            <a:xfrm>
              <a:off x="146598" y="32044"/>
              <a:ext cx="1386525" cy="5778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1200" dirty="0">
                  <a:latin typeface="Arial Black" panose="020B0A04020102020204" pitchFamily="34" charset="0"/>
                </a:rPr>
                <a:t>6. Фонд «Даму»</a:t>
              </a:r>
              <a:endParaRPr lang="ru-RU" sz="12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2216972" y="2324107"/>
            <a:ext cx="3000508" cy="540713"/>
            <a:chOff x="4567337" y="1300438"/>
            <a:chExt cx="3375720" cy="445887"/>
          </a:xfrm>
        </p:grpSpPr>
        <p:sp>
          <p:nvSpPr>
            <p:cNvPr id="213" name="Прямоугольник 212"/>
            <p:cNvSpPr/>
            <p:nvPr/>
          </p:nvSpPr>
          <p:spPr>
            <a:xfrm>
              <a:off x="4567337" y="1300438"/>
              <a:ext cx="1841374" cy="4144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4" name="Прямоугольник 213"/>
            <p:cNvSpPr/>
            <p:nvPr/>
          </p:nvSpPr>
          <p:spPr>
            <a:xfrm>
              <a:off x="4605096" y="1331829"/>
              <a:ext cx="3337961" cy="414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buChar char="•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Проводит техническую оценку;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buChar char="•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Заключение по проекту </a:t>
              </a:r>
            </a:p>
          </p:txBody>
        </p:sp>
      </p:grpSp>
      <p:grpSp>
        <p:nvGrpSpPr>
          <p:cNvPr id="215" name="Группа 214"/>
          <p:cNvGrpSpPr/>
          <p:nvPr/>
        </p:nvGrpSpPr>
        <p:grpSpPr>
          <a:xfrm>
            <a:off x="2170985" y="3758555"/>
            <a:ext cx="1341342" cy="411711"/>
            <a:chOff x="5453775" y="2298866"/>
            <a:chExt cx="913855" cy="548948"/>
          </a:xfrm>
        </p:grpSpPr>
        <p:sp>
          <p:nvSpPr>
            <p:cNvPr id="216" name="Прямоугольник 215"/>
            <p:cNvSpPr/>
            <p:nvPr/>
          </p:nvSpPr>
          <p:spPr>
            <a:xfrm>
              <a:off x="5453775" y="2298866"/>
              <a:ext cx="882928" cy="5175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7" name="Прямоугольник 216"/>
            <p:cNvSpPr/>
            <p:nvPr/>
          </p:nvSpPr>
          <p:spPr>
            <a:xfrm>
              <a:off x="5484702" y="2330257"/>
              <a:ext cx="882928" cy="517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ПРООН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МИИР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Независимые организации (</a:t>
              </a:r>
              <a:r>
                <a:rPr lang="ru-RU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лица еще на стадии утверждения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218" name="Прямоугольник 217"/>
          <p:cNvSpPr/>
          <p:nvPr/>
        </p:nvSpPr>
        <p:spPr>
          <a:xfrm>
            <a:off x="7108912" y="1046891"/>
            <a:ext cx="1782198" cy="334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 предоставлении займа</a:t>
            </a:r>
          </a:p>
        </p:txBody>
      </p:sp>
      <p:sp>
        <p:nvSpPr>
          <p:cNvPr id="219" name="Прямоугольник 218"/>
          <p:cNvSpPr/>
          <p:nvPr/>
        </p:nvSpPr>
        <p:spPr>
          <a:xfrm>
            <a:off x="7078331" y="2232165"/>
            <a:ext cx="2156361" cy="550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Подписание трехстороннего договора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гарантирования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Последующий мониторинг: </a:t>
            </a:r>
          </a:p>
          <a:p>
            <a:r>
              <a:rPr lang="ru-RU" sz="1100" i="1" dirty="0" smtClean="0">
                <a:solidFill>
                  <a:schemeClr val="tx2"/>
                </a:solidFill>
              </a:rPr>
              <a:t>целевого использования, </a:t>
            </a:r>
            <a:r>
              <a:rPr lang="ru-RU" sz="1100" i="1" dirty="0">
                <a:solidFill>
                  <a:schemeClr val="tx2"/>
                </a:solidFill>
              </a:rPr>
              <a:t>платежной </a:t>
            </a:r>
            <a:r>
              <a:rPr lang="ru-RU" sz="1100" i="1" dirty="0" smtClean="0">
                <a:solidFill>
                  <a:schemeClr val="tx2"/>
                </a:solidFill>
              </a:rPr>
              <a:t>дисциплины, соответствия условиям</a:t>
            </a:r>
            <a:endParaRPr lang="ru-RU" sz="11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220" name="Рисунок 2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41" y="3094977"/>
            <a:ext cx="1182773" cy="1819513"/>
          </a:xfrm>
          <a:prstGeom prst="rect">
            <a:avLst/>
          </a:prstGeom>
        </p:spPr>
      </p:pic>
      <p:sp>
        <p:nvSpPr>
          <p:cNvPr id="221" name="Стрелка вниз 220"/>
          <p:cNvSpPr/>
          <p:nvPr/>
        </p:nvSpPr>
        <p:spPr>
          <a:xfrm>
            <a:off x="919317" y="1401570"/>
            <a:ext cx="382224" cy="28327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Стрелка вниз 221"/>
          <p:cNvSpPr/>
          <p:nvPr/>
        </p:nvSpPr>
        <p:spPr>
          <a:xfrm>
            <a:off x="926239" y="2173010"/>
            <a:ext cx="382224" cy="28327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Стрелка вниз 222"/>
          <p:cNvSpPr/>
          <p:nvPr/>
        </p:nvSpPr>
        <p:spPr>
          <a:xfrm>
            <a:off x="926239" y="2972247"/>
            <a:ext cx="382224" cy="28327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Стрелка вниз 223"/>
          <p:cNvSpPr/>
          <p:nvPr/>
        </p:nvSpPr>
        <p:spPr>
          <a:xfrm>
            <a:off x="915052" y="4158853"/>
            <a:ext cx="382224" cy="28327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Стрелка вниз 224"/>
          <p:cNvSpPr/>
          <p:nvPr/>
        </p:nvSpPr>
        <p:spPr>
          <a:xfrm>
            <a:off x="5887591" y="1771573"/>
            <a:ext cx="382224" cy="28327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Прямоугольник 225"/>
          <p:cNvSpPr/>
          <p:nvPr/>
        </p:nvSpPr>
        <p:spPr>
          <a:xfrm>
            <a:off x="74556" y="734862"/>
            <a:ext cx="4878742" cy="433308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Прямоугольник 226"/>
          <p:cNvSpPr/>
          <p:nvPr/>
        </p:nvSpPr>
        <p:spPr>
          <a:xfrm>
            <a:off x="1028001" y="4981541"/>
            <a:ext cx="2979453" cy="1728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Техническая оценка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2369372" y="2476507"/>
            <a:ext cx="1636705" cy="50264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0" name="Прямоугольник 229"/>
          <p:cNvSpPr/>
          <p:nvPr/>
        </p:nvSpPr>
        <p:spPr>
          <a:xfrm>
            <a:off x="240752" y="3794873"/>
            <a:ext cx="1739353" cy="369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100" i="1" dirty="0">
                <a:solidFill>
                  <a:schemeClr val="tx2"/>
                </a:solidFill>
              </a:rPr>
              <a:t>Срок действия сертификата 6 мес.</a:t>
            </a:r>
          </a:p>
        </p:txBody>
      </p:sp>
      <p:sp>
        <p:nvSpPr>
          <p:cNvPr id="231" name="Скругленный прямоугольник 230"/>
          <p:cNvSpPr/>
          <p:nvPr/>
        </p:nvSpPr>
        <p:spPr>
          <a:xfrm>
            <a:off x="174518" y="1688798"/>
            <a:ext cx="1968065" cy="480261"/>
          </a:xfrm>
          <a:prstGeom prst="roundRect">
            <a:avLst>
              <a:gd name="adj" fmla="val 16670"/>
            </a:avLst>
          </a:prstGeom>
          <a:solidFill>
            <a:srgbClr val="0586CC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1200" dirty="0">
                <a:latin typeface="Arial Black" panose="020B0A04020102020204" pitchFamily="34" charset="0"/>
              </a:rPr>
              <a:t>2. Секретариат</a:t>
            </a:r>
          </a:p>
        </p:txBody>
      </p:sp>
    </p:spTree>
    <p:extLst>
      <p:ext uri="{BB962C8B-B14F-4D97-AF65-F5344CB8AC3E}">
        <p14:creationId xmlns:p14="http://schemas.microsoft.com/office/powerpoint/2010/main" val="2373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z="900" smtClean="0"/>
              <a:t>5</a:t>
            </a:fld>
            <a:endParaRPr lang="ru-RU" sz="90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4248472" cy="44488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2"/>
                </a:solidFill>
                <a:latin typeface="Arial Black" panose="020B0A04020102020204" pitchFamily="34" charset="0"/>
                <a:ea typeface="ＭＳ Ｐゴシック" pitchFamily="34" charset="-128"/>
              </a:rPr>
              <a:t>Критерии оценки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40368"/>
            <a:ext cx="8928992" cy="4400739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pPr marL="0" lvl="2" indent="0" algn="just">
              <a:buNone/>
            </a:pPr>
            <a:r>
              <a:rPr lang="ru-RU" sz="1000" u="sng" dirty="0">
                <a:solidFill>
                  <a:schemeClr val="tx2"/>
                </a:solidFill>
              </a:rPr>
              <a:t>П</a:t>
            </a:r>
            <a:r>
              <a:rPr lang="ru-RU" sz="1000" u="sng" dirty="0" smtClean="0">
                <a:solidFill>
                  <a:schemeClr val="tx2"/>
                </a:solidFill>
              </a:rPr>
              <a:t>роект </a:t>
            </a:r>
            <a:r>
              <a:rPr lang="ru-RU" sz="1000" u="sng" dirty="0">
                <a:solidFill>
                  <a:schemeClr val="tx2"/>
                </a:solidFill>
              </a:rPr>
              <a:t>должен быть реализован </a:t>
            </a:r>
            <a:r>
              <a:rPr lang="ru-RU" sz="1100" u="sng" dirty="0">
                <a:solidFill>
                  <a:schemeClr val="tx2"/>
                </a:solidFill>
              </a:rPr>
              <a:t>на одном или нескольких из нижеследующих объектах:</a:t>
            </a:r>
          </a:p>
          <a:p>
            <a:pPr marL="0" indent="361950" algn="just">
              <a:buNone/>
            </a:pPr>
            <a:r>
              <a:rPr lang="en-GB" sz="800" i="1" dirty="0">
                <a:solidFill>
                  <a:schemeClr val="tx2"/>
                </a:solidFill>
              </a:rPr>
              <a:t>a</a:t>
            </a:r>
            <a:r>
              <a:rPr lang="ru-RU" sz="800" i="1" dirty="0">
                <a:solidFill>
                  <a:schemeClr val="tx2"/>
                </a:solidFill>
              </a:rPr>
              <a:t>) системы теплоснабжения;</a:t>
            </a:r>
          </a:p>
          <a:p>
            <a:pPr marL="0" indent="361950" algn="just">
              <a:buNone/>
            </a:pPr>
            <a:r>
              <a:rPr lang="ru-RU" sz="800" i="1" dirty="0">
                <a:solidFill>
                  <a:schemeClr val="tx2"/>
                </a:solidFill>
              </a:rPr>
              <a:t>b) системы водоснабжения;</a:t>
            </a:r>
          </a:p>
          <a:p>
            <a:pPr marL="0" indent="361950" algn="just">
              <a:buNone/>
            </a:pPr>
            <a:r>
              <a:rPr lang="ru-RU" sz="800" i="1" dirty="0">
                <a:solidFill>
                  <a:schemeClr val="tx2"/>
                </a:solidFill>
              </a:rPr>
              <a:t>c)  в общественных, производственных или коммерческих зданиях;</a:t>
            </a:r>
          </a:p>
          <a:p>
            <a:pPr marL="0" indent="361950" algn="just">
              <a:buNone/>
            </a:pPr>
            <a:r>
              <a:rPr lang="ru-RU" sz="800" i="1" dirty="0">
                <a:solidFill>
                  <a:schemeClr val="tx2"/>
                </a:solidFill>
              </a:rPr>
              <a:t>d) в многоквартирных жилых домах, в том числе блокированные дома, которые не являются полностью автономными;</a:t>
            </a:r>
          </a:p>
          <a:p>
            <a:pPr marL="0" indent="361950" algn="just">
              <a:buNone/>
            </a:pPr>
            <a:r>
              <a:rPr lang="ru-RU" sz="800" i="1" dirty="0">
                <a:solidFill>
                  <a:schemeClr val="tx2"/>
                </a:solidFill>
              </a:rPr>
              <a:t>e) канализационных и очистных систем;</a:t>
            </a:r>
          </a:p>
          <a:p>
            <a:pPr marL="0" indent="361950" algn="just">
              <a:buNone/>
            </a:pPr>
            <a:r>
              <a:rPr lang="ru-RU" sz="800" i="1" dirty="0">
                <a:solidFill>
                  <a:schemeClr val="tx2"/>
                </a:solidFill>
              </a:rPr>
              <a:t>f) уличного и внутреннего освещения;</a:t>
            </a:r>
          </a:p>
          <a:p>
            <a:pPr marL="0" indent="361950" algn="just">
              <a:buNone/>
            </a:pPr>
            <a:r>
              <a:rPr lang="ru-RU" sz="800" i="1" dirty="0">
                <a:solidFill>
                  <a:schemeClr val="tx2"/>
                </a:solidFill>
              </a:rPr>
              <a:t>g) другие объекты инфраструктуры по решению КУП</a:t>
            </a:r>
            <a:r>
              <a:rPr lang="ru-RU" sz="800" i="1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endParaRPr lang="ru-RU" sz="1000" u="sng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sz="1000" u="sng" dirty="0" smtClean="0">
                <a:solidFill>
                  <a:schemeClr val="tx2"/>
                </a:solidFill>
              </a:rPr>
              <a:t>Проект </a:t>
            </a:r>
            <a:r>
              <a:rPr lang="ru-RU" sz="1000" u="sng" dirty="0">
                <a:solidFill>
                  <a:schemeClr val="tx2"/>
                </a:solidFill>
              </a:rPr>
              <a:t>в период реализации должен достичь не менее</a:t>
            </a:r>
            <a:r>
              <a:rPr lang="ru-RU" sz="1000" u="sng" dirty="0" smtClean="0">
                <a:solidFill>
                  <a:schemeClr val="tx2"/>
                </a:solidFill>
              </a:rPr>
              <a:t>: </a:t>
            </a:r>
            <a:r>
              <a:rPr lang="ru-RU" sz="800" i="1" dirty="0" smtClean="0">
                <a:solidFill>
                  <a:schemeClr val="tx2"/>
                </a:solidFill>
              </a:rPr>
              <a:t>от15% до 45% </a:t>
            </a:r>
            <a:r>
              <a:rPr lang="ru-RU" sz="800" i="1" dirty="0">
                <a:solidFill>
                  <a:schemeClr val="tx2"/>
                </a:solidFill>
              </a:rPr>
              <a:t>сокращения </a:t>
            </a:r>
            <a:r>
              <a:rPr lang="ru-RU" sz="800" i="1" dirty="0" smtClean="0">
                <a:solidFill>
                  <a:schemeClr val="tx2"/>
                </a:solidFill>
              </a:rPr>
              <a:t>энергопотребления, в соответствии с условиями Правил.</a:t>
            </a:r>
          </a:p>
          <a:p>
            <a:pPr marL="0" indent="0" algn="just">
              <a:buNone/>
            </a:pPr>
            <a:endParaRPr lang="ru-RU" sz="1000" u="sng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sz="1000" u="sng" dirty="0" smtClean="0">
                <a:solidFill>
                  <a:schemeClr val="tx2"/>
                </a:solidFill>
              </a:rPr>
              <a:t>Проект </a:t>
            </a:r>
            <a:r>
              <a:rPr lang="ru-RU" sz="1000" u="sng" dirty="0">
                <a:solidFill>
                  <a:schemeClr val="tx2"/>
                </a:solidFill>
              </a:rPr>
              <a:t>должен гарантировать соблюдение</a:t>
            </a:r>
            <a:r>
              <a:rPr lang="ru-RU" sz="1000" dirty="0">
                <a:solidFill>
                  <a:schemeClr val="tx2"/>
                </a:solidFill>
              </a:rPr>
              <a:t> </a:t>
            </a:r>
            <a:r>
              <a:rPr lang="ru-RU" sz="800" i="1" dirty="0">
                <a:solidFill>
                  <a:schemeClr val="tx2"/>
                </a:solidFill>
              </a:rPr>
              <a:t>действующих норм </a:t>
            </a:r>
            <a:r>
              <a:rPr lang="ru-RU" sz="800" i="1" dirty="0" smtClean="0">
                <a:solidFill>
                  <a:schemeClr val="tx2"/>
                </a:solidFill>
              </a:rPr>
              <a:t>РК, </a:t>
            </a:r>
            <a:r>
              <a:rPr lang="ru-RU" sz="800" i="1" dirty="0" err="1" smtClean="0">
                <a:solidFill>
                  <a:schemeClr val="tx2"/>
                </a:solidFill>
              </a:rPr>
              <a:t>СНИПов</a:t>
            </a:r>
            <a:r>
              <a:rPr lang="ru-RU" sz="800" i="1" dirty="0" smtClean="0">
                <a:solidFill>
                  <a:schemeClr val="tx2"/>
                </a:solidFill>
              </a:rPr>
              <a:t> </a:t>
            </a:r>
            <a:r>
              <a:rPr lang="ru-RU" sz="800" i="1" dirty="0">
                <a:solidFill>
                  <a:schemeClr val="tx2"/>
                </a:solidFill>
              </a:rPr>
              <a:t>(Нормативно-техническая документация представлена на основе «Перечня нормативных правовых и нормативно-технических актов в сфере архитектуры, градостроительства и строительства, действующих на территории Республики Казахстан)</a:t>
            </a:r>
            <a:r>
              <a:rPr lang="ru-RU" sz="800" i="1" dirty="0" smtClean="0">
                <a:solidFill>
                  <a:schemeClr val="tx2"/>
                </a:solidFill>
              </a:rPr>
              <a:t> </a:t>
            </a:r>
            <a:r>
              <a:rPr lang="ru-RU" sz="800" i="1" dirty="0">
                <a:solidFill>
                  <a:schemeClr val="tx2"/>
                </a:solidFill>
              </a:rPr>
              <a:t>и иных нормативных документов </a:t>
            </a:r>
            <a:r>
              <a:rPr lang="ru-RU" sz="800" i="1" dirty="0" smtClean="0">
                <a:solidFill>
                  <a:schemeClr val="tx2"/>
                </a:solidFill>
              </a:rPr>
              <a:t>РК, </a:t>
            </a:r>
            <a:r>
              <a:rPr lang="ru-RU" sz="800" i="1" dirty="0">
                <a:solidFill>
                  <a:schemeClr val="tx2"/>
                </a:solidFill>
              </a:rPr>
              <a:t>определяющих необходимый световой, тепловой и иной режим на объекте/ах, на котором/</a:t>
            </a:r>
            <a:r>
              <a:rPr lang="ru-RU" sz="800" i="1" dirty="0" err="1">
                <a:solidFill>
                  <a:schemeClr val="tx2"/>
                </a:solidFill>
              </a:rPr>
              <a:t>ых</a:t>
            </a:r>
            <a:r>
              <a:rPr lang="ru-RU" sz="800" i="1" dirty="0">
                <a:solidFill>
                  <a:schemeClr val="tx2"/>
                </a:solidFill>
              </a:rPr>
              <a:t> выполняется проект</a:t>
            </a:r>
            <a:r>
              <a:rPr lang="ru-RU" sz="800" i="1" dirty="0" smtClean="0">
                <a:solidFill>
                  <a:schemeClr val="tx2"/>
                </a:solidFill>
              </a:rPr>
              <a:t>. </a:t>
            </a:r>
          </a:p>
          <a:p>
            <a:pPr marL="0" indent="0" algn="just">
              <a:buNone/>
            </a:pPr>
            <a:endParaRPr lang="ru-RU" sz="1000" u="sng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sz="1000" u="sng" dirty="0" smtClean="0">
                <a:solidFill>
                  <a:schemeClr val="tx2"/>
                </a:solidFill>
              </a:rPr>
              <a:t>Гарантированию </a:t>
            </a:r>
            <a:r>
              <a:rPr lang="ru-RU" sz="1000" u="sng" dirty="0">
                <a:solidFill>
                  <a:schemeClr val="tx2"/>
                </a:solidFill>
              </a:rPr>
              <a:t>не подлежат кредиты (проекты</a:t>
            </a:r>
            <a:r>
              <a:rPr lang="ru-RU" sz="1000" u="sng" dirty="0" smtClean="0">
                <a:solidFill>
                  <a:schemeClr val="tx2"/>
                </a:solidFill>
              </a:rPr>
              <a:t>):</a:t>
            </a:r>
          </a:p>
          <a:p>
            <a:pPr algn="just">
              <a:buFontTx/>
              <a:buChar char="-"/>
            </a:pPr>
            <a:r>
              <a:rPr lang="ru-RU" sz="800" i="1" dirty="0" smtClean="0">
                <a:solidFill>
                  <a:schemeClr val="tx2"/>
                </a:solidFill>
              </a:rPr>
              <a:t>Кредиторы которых национальные </a:t>
            </a:r>
            <a:r>
              <a:rPr lang="ru-RU" sz="800" i="1" dirty="0">
                <a:solidFill>
                  <a:schemeClr val="tx2"/>
                </a:solidFill>
              </a:rPr>
              <a:t>институты развития, национальные компании</a:t>
            </a:r>
            <a:r>
              <a:rPr lang="ru-RU" sz="800" i="1" dirty="0" smtClean="0">
                <a:solidFill>
                  <a:schemeClr val="tx2"/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ru-RU" sz="800" i="1" dirty="0">
                <a:solidFill>
                  <a:schemeClr val="tx2"/>
                </a:solidFill>
              </a:rPr>
              <a:t>для которых планируемые инвестиции являются и необходимыми, и безотлагательными в силу действующего законодательства или иных обстоятельств непреодолимой </a:t>
            </a:r>
            <a:r>
              <a:rPr lang="ru-RU" sz="800" i="1" dirty="0" smtClean="0">
                <a:solidFill>
                  <a:schemeClr val="tx2"/>
                </a:solidFill>
              </a:rPr>
              <a:t>силы;</a:t>
            </a:r>
          </a:p>
          <a:p>
            <a:pPr algn="just">
              <a:buFontTx/>
              <a:buChar char="-"/>
            </a:pPr>
            <a:r>
              <a:rPr lang="ru-RU" sz="800" i="1" dirty="0">
                <a:solidFill>
                  <a:schemeClr val="tx2"/>
                </a:solidFill>
              </a:rPr>
              <a:t>на исполнение обязательств, взятых по результатам процедур закупок международных и государственных </a:t>
            </a:r>
            <a:r>
              <a:rPr lang="ru-RU" sz="800" i="1" dirty="0" smtClean="0">
                <a:solidFill>
                  <a:schemeClr val="tx2"/>
                </a:solidFill>
              </a:rPr>
              <a:t>организаций/учреждений</a:t>
            </a:r>
            <a:r>
              <a:rPr lang="ru-RU" sz="800" i="1" dirty="0">
                <a:solidFill>
                  <a:schemeClr val="tx2"/>
                </a:solidFill>
              </a:rPr>
              <a:t>.</a:t>
            </a:r>
            <a:endParaRPr lang="ru-RU" sz="800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000" u="sng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000" u="sng" dirty="0" smtClean="0">
                <a:solidFill>
                  <a:schemeClr val="tx2"/>
                </a:solidFill>
              </a:rPr>
              <a:t>Участниками </a:t>
            </a:r>
            <a:r>
              <a:rPr lang="ru-RU" sz="1000" u="sng" dirty="0">
                <a:solidFill>
                  <a:schemeClr val="tx2"/>
                </a:solidFill>
              </a:rPr>
              <a:t>Проекта ПРООН не могут быть Заявители:</a:t>
            </a:r>
          </a:p>
          <a:p>
            <a:pPr marL="361950" indent="0">
              <a:buNone/>
            </a:pPr>
            <a:r>
              <a:rPr lang="ru-RU" sz="800" i="1" dirty="0">
                <a:solidFill>
                  <a:schemeClr val="tx2"/>
                </a:solidFill>
              </a:rPr>
              <a:t>1) </a:t>
            </a:r>
            <a:r>
              <a:rPr lang="ru-RU" sz="800" i="1" dirty="0" smtClean="0">
                <a:solidFill>
                  <a:schemeClr val="tx2"/>
                </a:solidFill>
              </a:rPr>
              <a:t>предусматривающие </a:t>
            </a:r>
            <a:r>
              <a:rPr lang="ru-RU" sz="800" i="1" dirty="0">
                <a:solidFill>
                  <a:schemeClr val="tx2"/>
                </a:solidFill>
              </a:rPr>
              <a:t>производство или поставку </a:t>
            </a:r>
            <a:r>
              <a:rPr lang="ru-RU" sz="800" i="1" dirty="0" smtClean="0">
                <a:solidFill>
                  <a:schemeClr val="tx2"/>
                </a:solidFill>
              </a:rPr>
              <a:t>оружия, </a:t>
            </a:r>
            <a:r>
              <a:rPr lang="ru-RU" sz="800" i="1" dirty="0" err="1">
                <a:solidFill>
                  <a:schemeClr val="tx2"/>
                </a:solidFill>
              </a:rPr>
              <a:t>наркосодержащих</a:t>
            </a:r>
            <a:r>
              <a:rPr lang="ru-RU" sz="800" i="1" dirty="0">
                <a:solidFill>
                  <a:schemeClr val="tx2"/>
                </a:solidFill>
              </a:rPr>
              <a:t> веществ или другого имущества, изъятого из гражданского оборота;</a:t>
            </a:r>
          </a:p>
          <a:p>
            <a:pPr marL="361950" indent="0">
              <a:buNone/>
            </a:pPr>
            <a:r>
              <a:rPr lang="ru-RU" sz="800" i="1" dirty="0">
                <a:solidFill>
                  <a:schemeClr val="tx2"/>
                </a:solidFill>
              </a:rPr>
              <a:t>2) </a:t>
            </a:r>
            <a:r>
              <a:rPr lang="ru-RU" sz="800" i="1" dirty="0" smtClean="0">
                <a:solidFill>
                  <a:schemeClr val="tx2"/>
                </a:solidFill>
              </a:rPr>
              <a:t>предусматривающие </a:t>
            </a:r>
            <a:r>
              <a:rPr lang="ru-RU" sz="800" i="1" dirty="0">
                <a:solidFill>
                  <a:schemeClr val="tx2"/>
                </a:solidFill>
              </a:rPr>
              <a:t>организацию и (или) развитие игорного бизнеса; </a:t>
            </a:r>
          </a:p>
          <a:p>
            <a:pPr marL="361950" indent="0">
              <a:buNone/>
            </a:pPr>
            <a:r>
              <a:rPr lang="ru-RU" sz="800" i="1" dirty="0">
                <a:solidFill>
                  <a:schemeClr val="tx2"/>
                </a:solidFill>
              </a:rPr>
              <a:t>3) </a:t>
            </a:r>
            <a:r>
              <a:rPr lang="ru-RU" sz="800" i="1" dirty="0" smtClean="0">
                <a:solidFill>
                  <a:schemeClr val="tx2"/>
                </a:solidFill>
              </a:rPr>
              <a:t>предусматривающие </a:t>
            </a:r>
            <a:r>
              <a:rPr lang="ru-RU" sz="800" i="1" dirty="0">
                <a:solidFill>
                  <a:schemeClr val="tx2"/>
                </a:solidFill>
              </a:rPr>
              <a:t>деятельность, связанную с террористической и любой иной деятельностью, запрещенной законодательством </a:t>
            </a:r>
            <a:r>
              <a:rPr lang="ru-RU" sz="800" i="1" dirty="0" smtClean="0">
                <a:solidFill>
                  <a:schemeClr val="tx2"/>
                </a:solidFill>
              </a:rPr>
              <a:t>РК; </a:t>
            </a:r>
            <a:endParaRPr lang="ru-RU" sz="800" i="1" dirty="0">
              <a:solidFill>
                <a:schemeClr val="tx2"/>
              </a:solidFill>
            </a:endParaRPr>
          </a:p>
          <a:p>
            <a:pPr marL="361950" indent="0">
              <a:buNone/>
            </a:pPr>
            <a:r>
              <a:rPr lang="ru-RU" sz="800" i="1" dirty="0">
                <a:solidFill>
                  <a:schemeClr val="tx2"/>
                </a:solidFill>
              </a:rPr>
              <a:t>4) </a:t>
            </a:r>
            <a:r>
              <a:rPr lang="ru-RU" sz="800" i="1" dirty="0" smtClean="0">
                <a:solidFill>
                  <a:schemeClr val="tx2"/>
                </a:solidFill>
              </a:rPr>
              <a:t>предусматривающие </a:t>
            </a:r>
            <a:r>
              <a:rPr lang="ru-RU" sz="800" i="1" dirty="0">
                <a:solidFill>
                  <a:schemeClr val="tx2"/>
                </a:solidFill>
              </a:rPr>
              <a:t>выпуск и оптовую реализацию подакцизных товаров или продукции, за исключением проектов, предусматривающих выпуск моторных транспортных средств;</a:t>
            </a:r>
          </a:p>
          <a:p>
            <a:pPr marL="361950" indent="0">
              <a:buNone/>
            </a:pPr>
            <a:r>
              <a:rPr lang="ru-RU" sz="800" i="1" dirty="0">
                <a:solidFill>
                  <a:schemeClr val="tx2"/>
                </a:solidFill>
              </a:rPr>
              <a:t>5) учредителями (в том числе участниками, акционерами), которых являются национальные управляющие холдинги, национальные холдинги, национальные компании и организации, пятьдесят и более процентов акций (долей участия в уставном капитале) которых прямо или косвенно принадлежат государству, национальному управляющему холдингу, национальному холдингу, национальной компании (за исключением предпринимателей, учрежденных в рамках договора о государственно-частном партнерстве);</a:t>
            </a:r>
          </a:p>
          <a:p>
            <a:pPr marL="361950" indent="0">
              <a:buNone/>
            </a:pPr>
            <a:r>
              <a:rPr lang="ru-RU" sz="800" i="1" dirty="0">
                <a:solidFill>
                  <a:schemeClr val="tx2"/>
                </a:solidFill>
              </a:rPr>
              <a:t>6) некоммерческие организации;</a:t>
            </a:r>
          </a:p>
          <a:p>
            <a:pPr marL="361950" indent="0">
              <a:buNone/>
            </a:pPr>
            <a:r>
              <a:rPr lang="ru-RU" sz="800" i="1" dirty="0">
                <a:solidFill>
                  <a:schemeClr val="tx2"/>
                </a:solidFill>
              </a:rPr>
              <a:t>7) государственные предприятия, в том числе основанные на праве хозяйственного ведения или являющимися казенным предприятием.</a:t>
            </a:r>
          </a:p>
          <a:p>
            <a:pPr algn="just">
              <a:buFontTx/>
              <a:buChar char="-"/>
            </a:pPr>
            <a:endParaRPr lang="ru-RU" sz="1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3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698613" y="1713955"/>
            <a:ext cx="3744416" cy="576064"/>
          </a:xfrm>
        </p:spPr>
        <p:txBody>
          <a:bodyPr/>
          <a:lstStyle/>
          <a:p>
            <a:pPr>
              <a:defRPr/>
            </a:pPr>
            <a:r>
              <a:rPr sz="2400">
                <a:solidFill>
                  <a:srgbClr val="0070C0"/>
                </a:solidFill>
              </a:rPr>
              <a:t>Благодарим</a:t>
            </a:r>
            <a:br>
              <a:rPr sz="2400">
                <a:solidFill>
                  <a:srgbClr val="0070C0"/>
                </a:solidFill>
              </a:rPr>
            </a:br>
            <a:r>
              <a:rPr sz="2400">
                <a:solidFill>
                  <a:srgbClr val="0070C0"/>
                </a:solidFill>
              </a:rPr>
              <a:t>за внимание!</a:t>
            </a:r>
            <a:endParaRPr sz="24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27784" y="3022669"/>
            <a:ext cx="3888432" cy="127727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sz="1100" b="1"/>
              <a:t>Головной офис: 050004, г. Алматы, ул. Гоголя, 111</a:t>
            </a:r>
            <a:endParaRPr/>
          </a:p>
          <a:p>
            <a:pPr algn="ctr">
              <a:defRPr/>
            </a:pPr>
            <a:r>
              <a:rPr sz="1100" b="1"/>
              <a:t>Тел.: </a:t>
            </a:r>
            <a:r>
              <a:rPr sz="1100" b="1">
                <a:solidFill>
                  <a:srgbClr val="0070C0"/>
                </a:solidFill>
              </a:rPr>
              <a:t>8 (727) 244-55-66, 244-55-77</a:t>
            </a:r>
            <a:endParaRPr/>
          </a:p>
          <a:p>
            <a:pPr algn="ctr">
              <a:defRPr/>
            </a:pPr>
            <a:r>
              <a:rPr sz="1100" b="1"/>
              <a:t>Call-центр: </a:t>
            </a:r>
            <a:r>
              <a:rPr sz="1100" b="1">
                <a:solidFill>
                  <a:srgbClr val="0070C0"/>
                </a:solidFill>
              </a:rPr>
              <a:t>1408</a:t>
            </a:r>
            <a:endParaRPr/>
          </a:p>
          <a:p>
            <a:pPr algn="ctr">
              <a:defRPr/>
            </a:pPr>
            <a:r>
              <a:rPr sz="1100" b="1"/>
              <a:t>Факс: </a:t>
            </a:r>
            <a:r>
              <a:rPr sz="1100" b="1">
                <a:solidFill>
                  <a:srgbClr val="0070C0"/>
                </a:solidFill>
              </a:rPr>
              <a:t>8 (727) 278 07 76</a:t>
            </a:r>
            <a:endParaRPr/>
          </a:p>
          <a:p>
            <a:pPr algn="ctr">
              <a:defRPr/>
            </a:pPr>
            <a:r>
              <a:rPr sz="1100" b="1"/>
              <a:t>E-mail: </a:t>
            </a:r>
            <a:r>
              <a:rPr sz="1100" b="1">
                <a:solidFill>
                  <a:srgbClr val="0070C0"/>
                </a:solidFill>
              </a:rPr>
              <a:t>info@fund.kz</a:t>
            </a:r>
          </a:p>
          <a:p>
            <a:pPr algn="ctr">
              <a:defRPr/>
            </a:pPr>
            <a:r>
              <a:rPr sz="1100" b="1"/>
              <a:t>Сайт Фонда: </a:t>
            </a:r>
            <a:r>
              <a:rPr sz="1100" b="1" u="sng">
                <a:solidFill>
                  <a:srgbClr val="0A45A6"/>
                </a:solidFill>
                <a:hlinkClick r:id="rId3"/>
              </a:rPr>
              <a:t>http://www.damu.kz</a:t>
            </a:r>
            <a:endParaRPr sz="1100" b="1">
              <a:solidFill>
                <a:srgbClr val="0A45A6"/>
              </a:solidFill>
            </a:endParaRPr>
          </a:p>
          <a:p>
            <a:pPr algn="ctr">
              <a:defRPr/>
            </a:pPr>
            <a:r>
              <a:rPr sz="1100" b="1"/>
              <a:t>Бизнес-портал: </a:t>
            </a:r>
            <a:r>
              <a:rPr sz="1100" b="1" u="sng">
                <a:solidFill>
                  <a:schemeClr val="hlink"/>
                </a:solidFill>
                <a:hlinkClick r:id="rId4"/>
              </a:rPr>
              <a:t>http://business.gov.kz</a:t>
            </a:r>
            <a:r>
              <a:rPr sz="1100" b="1"/>
              <a:t> </a:t>
            </a:r>
            <a:endParaRPr/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5" cstate="print"/>
          <a:srcRect t="24519" b="23912"/>
          <a:stretch/>
        </p:blipFill>
        <p:spPr bwMode="auto">
          <a:xfrm>
            <a:off x="3563888" y="4371091"/>
            <a:ext cx="789747" cy="28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/>
          <p:cNvPicPr>
            <a:picLocks noChangeArrowheads="1"/>
          </p:cNvPicPr>
          <p:nvPr/>
        </p:nvPicPr>
        <p:blipFill>
          <a:blip r:embed="rId6" cstate="print"/>
          <a:stretch/>
        </p:blipFill>
        <p:spPr bwMode="auto">
          <a:xfrm>
            <a:off x="4394205" y="4371091"/>
            <a:ext cx="286789" cy="28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rrowheads="1"/>
          </p:cNvPicPr>
          <p:nvPr/>
        </p:nvPicPr>
        <p:blipFill>
          <a:blip r:embed="rId7" cstate="print"/>
          <a:srcRect l="19176" t="3665" r="19176" b="3665"/>
          <a:stretch/>
        </p:blipFill>
        <p:spPr bwMode="auto">
          <a:xfrm>
            <a:off x="4760683" y="4371091"/>
            <a:ext cx="286993" cy="288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7"/>
          <p:cNvPicPr>
            <a:picLocks noChangeArrowheads="1"/>
          </p:cNvPicPr>
          <p:nvPr/>
        </p:nvPicPr>
        <p:blipFill>
          <a:blip r:embed="rId8" cstate="print"/>
          <a:srcRect l="19760" t="22279" r="19760" b="22278"/>
          <a:stretch/>
        </p:blipFill>
        <p:spPr bwMode="auto">
          <a:xfrm>
            <a:off x="5116811" y="4371090"/>
            <a:ext cx="314236" cy="288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0CXajWigEivciQK8zpjv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PA5kcs.kynlXyud0Up1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59telJod0Kattwu9afB2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ZWtJB2H0KTPZ7c7bV78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rxT2CXb06zHkwfil38i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zwAi8tx0q1x.BryHAxz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FphOPbCUWMY6vuNspOZ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VbEsaqvUGfi_m19Eqrs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sDJcYlSE.R3eLqapCMf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2Q6.N9aUyOrhOlm0zV6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1VAcgGbkurBp6z3Lif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sFvA4N00ylP2IFzrSNT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Ubd5YR50Om7ikT3Th6JQ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Arial"/>
        <a:cs typeface="Arial"/>
      </a:majorFont>
      <a:minorFont>
        <a:latin typeface="Century Gothic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6355</TotalTime>
  <Words>652</Words>
  <Application>Microsoft Office PowerPoint</Application>
  <PresentationFormat>Экран (16:9)</PresentationFormat>
  <Paragraphs>91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MS PGothic</vt:lpstr>
      <vt:lpstr>MS PGothic</vt:lpstr>
      <vt:lpstr>Arial</vt:lpstr>
      <vt:lpstr>Arial Black</vt:lpstr>
      <vt:lpstr>Calibri</vt:lpstr>
      <vt:lpstr>Century Gothic</vt:lpstr>
      <vt:lpstr>Gotham Pro</vt:lpstr>
      <vt:lpstr>Segoe Condensed</vt:lpstr>
      <vt:lpstr>Tahoma</vt:lpstr>
      <vt:lpstr>Тема Office</vt:lpstr>
      <vt:lpstr>Гарантирование- проектов в области энергоэффективности </vt:lpstr>
      <vt:lpstr>Вступление</vt:lpstr>
      <vt:lpstr>Условия предоставления гарантии </vt:lpstr>
      <vt:lpstr>Механизм предоставления гарантии</vt:lpstr>
      <vt:lpstr>Критерии оценки</vt:lpstr>
      <vt:lpstr>Благодарим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государственных программ по поддержке предпринимательства по г.Алматы</dc:title>
  <dc:creator>Темирлан Бакытжанович Амреев</dc:creator>
  <cp:lastModifiedBy>Жулдыз Алимбаевна Кабдоллина</cp:lastModifiedBy>
  <cp:revision>540</cp:revision>
  <cp:lastPrinted>2021-09-02T08:30:22Z</cp:lastPrinted>
  <dcterms:modified xsi:type="dcterms:W3CDTF">2023-01-23T02:42:33Z</dcterms:modified>
</cp:coreProperties>
</file>